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D42F">
              <a:alpha val="698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235" y="44576"/>
            <a:ext cx="8521529" cy="9291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175208"/>
            <a:ext cx="8215630" cy="2549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jp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jpg"/><Relationship Id="rId14" Type="http://schemas.openxmlformats.org/officeDocument/2006/relationships/image" Target="../media/image53.jp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1" Type="http://schemas.openxmlformats.org/officeDocument/2006/relationships/image" Target="../media/image16.jpg"/><Relationship Id="rId12" Type="http://schemas.openxmlformats.org/officeDocument/2006/relationships/image" Target="../media/image17.jpg"/><Relationship Id="rId13" Type="http://schemas.openxmlformats.org/officeDocument/2006/relationships/image" Target="../media/image18.jpg"/><Relationship Id="rId14" Type="http://schemas.openxmlformats.org/officeDocument/2006/relationships/image" Target="../media/image19.jpg"/><Relationship Id="rId15" Type="http://schemas.openxmlformats.org/officeDocument/2006/relationships/image" Target="../media/image20.jp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jpg"/><Relationship Id="rId19" Type="http://schemas.openxmlformats.org/officeDocument/2006/relationships/image" Target="../media/image24.png"/><Relationship Id="rId20" Type="http://schemas.openxmlformats.org/officeDocument/2006/relationships/image" Target="../media/image25.jpg"/><Relationship Id="rId21" Type="http://schemas.openxmlformats.org/officeDocument/2006/relationships/image" Target="../media/image26.jpg"/><Relationship Id="rId22" Type="http://schemas.openxmlformats.org/officeDocument/2006/relationships/image" Target="../media/image27.jpg"/><Relationship Id="rId23" Type="http://schemas.openxmlformats.org/officeDocument/2006/relationships/image" Target="../media/image28.jpg"/><Relationship Id="rId24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Relationship Id="rId3" Type="http://schemas.openxmlformats.org/officeDocument/2006/relationships/image" Target="../media/image6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62.jpg"/><Relationship Id="rId5" Type="http://schemas.openxmlformats.org/officeDocument/2006/relationships/image" Target="../media/image63.png"/><Relationship Id="rId6" Type="http://schemas.openxmlformats.org/officeDocument/2006/relationships/image" Target="../media/image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Relationship Id="rId4" Type="http://schemas.openxmlformats.org/officeDocument/2006/relationships/image" Target="../media/image66.jpg"/><Relationship Id="rId5" Type="http://schemas.openxmlformats.org/officeDocument/2006/relationships/image" Target="../media/image67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4.jpg"/><Relationship Id="rId4" Type="http://schemas.openxmlformats.org/officeDocument/2006/relationships/image" Target="../media/image17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30.jpg"/><Relationship Id="rId7" Type="http://schemas.openxmlformats.org/officeDocument/2006/relationships/image" Target="../media/image18.jpg"/><Relationship Id="rId8" Type="http://schemas.openxmlformats.org/officeDocument/2006/relationships/image" Target="../media/image31.jpg"/><Relationship Id="rId9" Type="http://schemas.openxmlformats.org/officeDocument/2006/relationships/image" Target="../media/image3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D42F">
              <a:alpha val="6980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027587" y="1148850"/>
            <a:ext cx="5504815" cy="3002915"/>
            <a:chOff x="1027587" y="1148850"/>
            <a:chExt cx="5504815" cy="30029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587" y="1148850"/>
              <a:ext cx="2596899" cy="25154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375" y="1391150"/>
              <a:ext cx="3901249" cy="275051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616613" y="1386387"/>
              <a:ext cx="3910965" cy="2760345"/>
            </a:xfrm>
            <a:custGeom>
              <a:avLst/>
              <a:gdLst/>
              <a:ahLst/>
              <a:cxnLst/>
              <a:rect l="l" t="t" r="r" b="b"/>
              <a:pathLst>
                <a:path w="3910965" h="2760345">
                  <a:moveTo>
                    <a:pt x="0" y="0"/>
                  </a:moveTo>
                  <a:lnTo>
                    <a:pt x="3910774" y="0"/>
                  </a:lnTo>
                  <a:lnTo>
                    <a:pt x="3910774" y="2760039"/>
                  </a:lnTo>
                  <a:lnTo>
                    <a:pt x="0" y="276003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D42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0" y="0"/>
            <a:ext cx="9144000" cy="1047115"/>
          </a:xfrm>
          <a:custGeom>
            <a:avLst/>
            <a:gdLst/>
            <a:ahLst/>
            <a:cxnLst/>
            <a:rect l="l" t="t" r="r" b="b"/>
            <a:pathLst>
              <a:path w="9144000" h="1047115">
                <a:moveTo>
                  <a:pt x="9143999" y="1046699"/>
                </a:moveTo>
                <a:lnTo>
                  <a:pt x="0" y="10466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46699"/>
                </a:lnTo>
                <a:close/>
              </a:path>
            </a:pathLst>
          </a:custGeom>
          <a:solidFill>
            <a:srgbClr val="FFD4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29690">
              <a:lnSpc>
                <a:spcPct val="100000"/>
              </a:lnSpc>
              <a:spcBef>
                <a:spcPts val="100"/>
              </a:spcBef>
            </a:pPr>
            <a:r>
              <a:rPr dirty="0" sz="5600" spc="-215">
                <a:solidFill>
                  <a:srgbClr val="FFFFFF"/>
                </a:solidFill>
              </a:rPr>
              <a:t>Product</a:t>
            </a:r>
            <a:r>
              <a:rPr dirty="0" sz="5600" spc="-620">
                <a:solidFill>
                  <a:srgbClr val="FFFFFF"/>
                </a:solidFill>
              </a:rPr>
              <a:t> </a:t>
            </a:r>
            <a:r>
              <a:rPr dirty="0" sz="5600" spc="-10">
                <a:solidFill>
                  <a:srgbClr val="FFFFFF"/>
                </a:solidFill>
              </a:rPr>
              <a:t>Canvas</a:t>
            </a:r>
            <a:endParaRPr sz="5600"/>
          </a:p>
        </p:txBody>
      </p:sp>
      <p:grpSp>
        <p:nvGrpSpPr>
          <p:cNvPr id="9" name="object 9" descr=""/>
          <p:cNvGrpSpPr/>
          <p:nvPr/>
        </p:nvGrpSpPr>
        <p:grpSpPr>
          <a:xfrm>
            <a:off x="6547100" y="1314025"/>
            <a:ext cx="2597150" cy="2515870"/>
            <a:chOff x="6547100" y="1314025"/>
            <a:chExt cx="2597150" cy="251587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7100" y="1314025"/>
              <a:ext cx="2287874" cy="25154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0650" y="1964649"/>
              <a:ext cx="523349" cy="523349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9125" y="2404200"/>
            <a:ext cx="724424" cy="72442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9682" y="3230925"/>
            <a:ext cx="1243167" cy="104669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341675" y="4334902"/>
            <a:ext cx="238696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140">
                <a:solidFill>
                  <a:srgbClr val="FFFFFF"/>
                </a:solidFill>
                <a:latin typeface="Arial Black"/>
                <a:cs typeface="Arial Black"/>
              </a:rPr>
              <a:t>DeliverEase</a:t>
            </a:r>
            <a:endParaRPr sz="3100">
              <a:latin typeface="Arial Black"/>
              <a:cs typeface="Arial Black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826399" y="4721654"/>
            <a:ext cx="1007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Sai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Sirisha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NK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245" y="0"/>
            <a:ext cx="9130030" cy="5143500"/>
            <a:chOff x="7245" y="0"/>
            <a:chExt cx="913003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5" y="0"/>
              <a:ext cx="9129509" cy="51435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94600" y="3563049"/>
              <a:ext cx="402590" cy="167640"/>
            </a:xfrm>
            <a:custGeom>
              <a:avLst/>
              <a:gdLst/>
              <a:ahLst/>
              <a:cxnLst/>
              <a:rect l="l" t="t" r="r" b="b"/>
              <a:pathLst>
                <a:path w="402590" h="167639">
                  <a:moveTo>
                    <a:pt x="401999" y="167399"/>
                  </a:moveTo>
                  <a:lnTo>
                    <a:pt x="0" y="167399"/>
                  </a:lnTo>
                  <a:lnTo>
                    <a:pt x="0" y="0"/>
                  </a:lnTo>
                  <a:lnTo>
                    <a:pt x="401999" y="0"/>
                  </a:lnTo>
                  <a:lnTo>
                    <a:pt x="401999" y="16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94600" y="3563049"/>
              <a:ext cx="402590" cy="167640"/>
            </a:xfrm>
            <a:custGeom>
              <a:avLst/>
              <a:gdLst/>
              <a:ahLst/>
              <a:cxnLst/>
              <a:rect l="l" t="t" r="r" b="b"/>
              <a:pathLst>
                <a:path w="402590" h="167639">
                  <a:moveTo>
                    <a:pt x="0" y="0"/>
                  </a:moveTo>
                  <a:lnTo>
                    <a:pt x="401999" y="0"/>
                  </a:lnTo>
                  <a:lnTo>
                    <a:pt x="401999" y="167399"/>
                  </a:lnTo>
                  <a:lnTo>
                    <a:pt x="0" y="167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96450" y="3564620"/>
            <a:ext cx="3956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1000" spc="-10" b="1">
                <a:solidFill>
                  <a:srgbClr val="595959"/>
                </a:solidFill>
                <a:latin typeface="Arial"/>
                <a:cs typeface="Arial"/>
              </a:rPr>
              <a:t>exas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320" y="603589"/>
            <a:ext cx="1638096" cy="139360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234544" y="1905520"/>
            <a:ext cx="1110615" cy="34925"/>
          </a:xfrm>
          <a:custGeom>
            <a:avLst/>
            <a:gdLst/>
            <a:ahLst/>
            <a:cxnLst/>
            <a:rect l="l" t="t" r="r" b="b"/>
            <a:pathLst>
              <a:path w="1110615" h="34925">
                <a:moveTo>
                  <a:pt x="1110399" y="16294"/>
                </a:moveTo>
                <a:lnTo>
                  <a:pt x="1102245" y="16294"/>
                </a:lnTo>
                <a:lnTo>
                  <a:pt x="1102245" y="0"/>
                </a:lnTo>
                <a:lnTo>
                  <a:pt x="8140" y="0"/>
                </a:lnTo>
                <a:lnTo>
                  <a:pt x="8140" y="16294"/>
                </a:lnTo>
                <a:lnTo>
                  <a:pt x="0" y="16294"/>
                </a:lnTo>
                <a:lnTo>
                  <a:pt x="0" y="34632"/>
                </a:lnTo>
                <a:lnTo>
                  <a:pt x="1110399" y="34632"/>
                </a:lnTo>
                <a:lnTo>
                  <a:pt x="1110399" y="16294"/>
                </a:lnTo>
                <a:close/>
              </a:path>
            </a:pathLst>
          </a:custGeom>
          <a:solidFill>
            <a:srgbClr val="AF547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234545" y="1579519"/>
            <a:ext cx="939800" cy="43180"/>
            <a:chOff x="6234545" y="1579519"/>
            <a:chExt cx="939800" cy="43180"/>
          </a:xfrm>
        </p:grpSpPr>
        <p:sp>
          <p:nvSpPr>
            <p:cNvPr id="5" name="object 5" descr=""/>
            <p:cNvSpPr/>
            <p:nvPr/>
          </p:nvSpPr>
          <p:spPr>
            <a:xfrm>
              <a:off x="6234544" y="1595830"/>
              <a:ext cx="939800" cy="26670"/>
            </a:xfrm>
            <a:custGeom>
              <a:avLst/>
              <a:gdLst/>
              <a:ahLst/>
              <a:cxnLst/>
              <a:rect l="l" t="t" r="r" b="b"/>
              <a:pathLst>
                <a:path w="939800" h="26669">
                  <a:moveTo>
                    <a:pt x="939253" y="0"/>
                  </a:moveTo>
                  <a:lnTo>
                    <a:pt x="0" y="0"/>
                  </a:lnTo>
                  <a:lnTo>
                    <a:pt x="0" y="18326"/>
                  </a:lnTo>
                  <a:lnTo>
                    <a:pt x="8140" y="18326"/>
                  </a:lnTo>
                  <a:lnTo>
                    <a:pt x="8140" y="26479"/>
                  </a:lnTo>
                  <a:lnTo>
                    <a:pt x="939253" y="26479"/>
                  </a:lnTo>
                  <a:lnTo>
                    <a:pt x="939253" y="18326"/>
                  </a:lnTo>
                  <a:lnTo>
                    <a:pt x="939253" y="8140"/>
                  </a:lnTo>
                  <a:lnTo>
                    <a:pt x="9392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58994" y="1588687"/>
              <a:ext cx="898525" cy="0"/>
            </a:xfrm>
            <a:custGeom>
              <a:avLst/>
              <a:gdLst/>
              <a:ahLst/>
              <a:cxnLst/>
              <a:rect l="l" t="t" r="r" b="b"/>
              <a:pathLst>
                <a:path w="898525" h="0">
                  <a:moveTo>
                    <a:pt x="0" y="0"/>
                  </a:moveTo>
                  <a:lnTo>
                    <a:pt x="898507" y="0"/>
                  </a:lnTo>
                </a:path>
              </a:pathLst>
            </a:custGeom>
            <a:ln w="18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6234545" y="1269829"/>
            <a:ext cx="1412240" cy="43180"/>
            <a:chOff x="6234545" y="1269829"/>
            <a:chExt cx="1412240" cy="43180"/>
          </a:xfrm>
        </p:grpSpPr>
        <p:sp>
          <p:nvSpPr>
            <p:cNvPr id="8" name="object 8" descr=""/>
            <p:cNvSpPr/>
            <p:nvPr/>
          </p:nvSpPr>
          <p:spPr>
            <a:xfrm>
              <a:off x="6234545" y="1303448"/>
              <a:ext cx="1412240" cy="0"/>
            </a:xfrm>
            <a:custGeom>
              <a:avLst/>
              <a:gdLst/>
              <a:ahLst/>
              <a:cxnLst/>
              <a:rect l="l" t="t" r="r" b="b"/>
              <a:pathLst>
                <a:path w="1412240" h="0">
                  <a:moveTo>
                    <a:pt x="0" y="0"/>
                  </a:moveTo>
                  <a:lnTo>
                    <a:pt x="1411940" y="0"/>
                  </a:lnTo>
                </a:path>
              </a:pathLst>
            </a:custGeom>
            <a:ln w="18336">
              <a:solidFill>
                <a:srgbClr val="BC48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42695" y="1278998"/>
              <a:ext cx="1395730" cy="0"/>
            </a:xfrm>
            <a:custGeom>
              <a:avLst/>
              <a:gdLst/>
              <a:ahLst/>
              <a:cxnLst/>
              <a:rect l="l" t="t" r="r" b="b"/>
              <a:pathLst>
                <a:path w="1395729" h="0">
                  <a:moveTo>
                    <a:pt x="0" y="0"/>
                  </a:moveTo>
                  <a:lnTo>
                    <a:pt x="1395641" y="0"/>
                  </a:lnTo>
                </a:path>
              </a:pathLst>
            </a:custGeom>
            <a:ln w="18336">
              <a:solidFill>
                <a:srgbClr val="BC48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6246" y="3211503"/>
            <a:ext cx="627529" cy="23634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5721" y="4564359"/>
            <a:ext cx="1483252" cy="13039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8246" y="652487"/>
            <a:ext cx="1352856" cy="6519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8246" y="848081"/>
            <a:ext cx="1613646" cy="17114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26395" y="2869215"/>
            <a:ext cx="627529" cy="7334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9422" y="3488594"/>
            <a:ext cx="1597347" cy="24449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572" y="4303568"/>
            <a:ext cx="1434353" cy="105946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6218246" y="1157771"/>
            <a:ext cx="1467485" cy="179705"/>
            <a:chOff x="6218246" y="1157771"/>
            <a:chExt cx="1467485" cy="179705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8246" y="1157771"/>
              <a:ext cx="301540" cy="8964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8246" y="1271868"/>
              <a:ext cx="1466951" cy="65197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42695" y="1769000"/>
            <a:ext cx="309689" cy="65197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26395" y="2657322"/>
            <a:ext cx="1075764" cy="12224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26395" y="3015910"/>
            <a:ext cx="831272" cy="12224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26395" y="3227802"/>
            <a:ext cx="643828" cy="81497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29027" y="848081"/>
            <a:ext cx="277090" cy="8964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149732" y="1165920"/>
            <a:ext cx="456385" cy="81497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9422" y="3211503"/>
            <a:ext cx="358588" cy="236342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794379" y="2077132"/>
            <a:ext cx="1730375" cy="1039494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750"/>
              </a:spcBef>
            </a:pPr>
            <a:r>
              <a:rPr dirty="0" sz="2050">
                <a:solidFill>
                  <a:srgbClr val="1A1A1A"/>
                </a:solidFill>
                <a:latin typeface="Arial MT"/>
                <a:cs typeface="Arial MT"/>
              </a:rPr>
              <a:t>Johnson</a:t>
            </a:r>
            <a:r>
              <a:rPr dirty="0" sz="2050" spc="1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050" spc="35">
                <a:solidFill>
                  <a:srgbClr val="111111"/>
                </a:solidFill>
                <a:latin typeface="Arial MT"/>
                <a:cs typeface="Arial MT"/>
              </a:rPr>
              <a:t>Dale</a:t>
            </a:r>
            <a:endParaRPr sz="2050">
              <a:latin typeface="Arial MT"/>
              <a:cs typeface="Arial MT"/>
            </a:endParaRPr>
          </a:p>
          <a:p>
            <a:pPr marL="95885">
              <a:lnSpc>
                <a:spcPct val="100000"/>
              </a:lnSpc>
              <a:spcBef>
                <a:spcPts val="439"/>
              </a:spcBef>
            </a:pPr>
            <a:r>
              <a:rPr dirty="0" sz="1400" spc="-20">
                <a:solidFill>
                  <a:srgbClr val="BF577B"/>
                </a:solidFill>
                <a:latin typeface="Arial MT"/>
                <a:cs typeface="Arial MT"/>
              </a:rPr>
              <a:t>Retired</a:t>
            </a:r>
            <a:r>
              <a:rPr dirty="0" sz="1400" spc="-45">
                <a:solidFill>
                  <a:srgbClr val="BF577B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DF5D89"/>
                </a:solidFill>
                <a:latin typeface="Arial MT"/>
                <a:cs typeface="Arial MT"/>
              </a:rPr>
              <a:t>Tescher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350" spc="-10">
                <a:solidFill>
                  <a:srgbClr val="131313"/>
                </a:solidFill>
                <a:latin typeface="Arial MT"/>
                <a:cs typeface="Arial MT"/>
              </a:rPr>
              <a:t>About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69687" y="3788810"/>
            <a:ext cx="340360" cy="1733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50" spc="-90">
                <a:solidFill>
                  <a:srgbClr val="333333"/>
                </a:solidFill>
                <a:latin typeface="Arial MT"/>
                <a:cs typeface="Arial MT"/>
              </a:rPr>
              <a:t>Ratîrad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918425" y="3788810"/>
            <a:ext cx="400685" cy="1733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50" spc="-75">
                <a:solidFill>
                  <a:srgbClr val="2A2A2A"/>
                </a:solidFill>
                <a:latin typeface="Arial MT"/>
                <a:cs typeface="Arial MT"/>
              </a:rPr>
              <a:t>widowar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099511" y="262013"/>
            <a:ext cx="2411730" cy="11004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20"/>
              </a:spcBef>
            </a:pPr>
            <a:r>
              <a:rPr dirty="0" sz="1350" spc="-10">
                <a:solidFill>
                  <a:srgbClr val="151515"/>
                </a:solidFill>
                <a:latin typeface="Arial MT"/>
                <a:cs typeface="Arial MT"/>
              </a:rPr>
              <a:t>Motivations</a:t>
            </a:r>
            <a:endParaRPr sz="1350">
              <a:latin typeface="Arial MT"/>
              <a:cs typeface="Arial MT"/>
            </a:endParaRPr>
          </a:p>
          <a:p>
            <a:pPr algn="just" marL="13335" marR="5080" indent="-1270">
              <a:lnSpc>
                <a:spcPct val="108400"/>
              </a:lnSpc>
              <a:spcBef>
                <a:spcPts val="640"/>
              </a:spcBef>
            </a:pPr>
            <a:r>
              <a:rPr dirty="0" sz="950" spc="-35">
                <a:solidFill>
                  <a:srgbClr val="161616"/>
                </a:solidFill>
                <a:latin typeface="Arial MT"/>
                <a:cs typeface="Arial MT"/>
              </a:rPr>
              <a:t>Mr. </a:t>
            </a:r>
            <a:r>
              <a:rPr dirty="0" sz="950" spc="-35">
                <a:solidFill>
                  <a:srgbClr val="3F3F3F"/>
                </a:solidFill>
                <a:latin typeface="Arial MT"/>
                <a:cs typeface="Arial MT"/>
              </a:rPr>
              <a:t>Johnson</a:t>
            </a:r>
            <a:r>
              <a:rPr dirty="0" sz="950" spc="-3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575757"/>
                </a:solidFill>
                <a:latin typeface="Arial MT"/>
                <a:cs typeface="Arial MT"/>
              </a:rPr>
              <a:t>is</a:t>
            </a:r>
            <a:r>
              <a:rPr dirty="0" sz="950" spc="-45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8A8A8A"/>
                </a:solidFill>
                <a:latin typeface="Arial MT"/>
                <a:cs typeface="Arial MT"/>
              </a:rPr>
              <a:t>a </a:t>
            </a:r>
            <a:r>
              <a:rPr dirty="0" sz="950" spc="-10">
                <a:solidFill>
                  <a:srgbClr val="262626"/>
                </a:solidFill>
                <a:latin typeface="Arial MT"/>
                <a:cs typeface="Arial MT"/>
              </a:rPr>
              <a:t>retired</a:t>
            </a:r>
            <a:r>
              <a:rPr dirty="0" sz="950" spc="1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525252"/>
                </a:solidFill>
                <a:latin typeface="Arial MT"/>
                <a:cs typeface="Arial MT"/>
              </a:rPr>
              <a:t>man</a:t>
            </a:r>
            <a:r>
              <a:rPr dirty="0" sz="950" spc="-2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2A2A2A"/>
                </a:solidFill>
                <a:latin typeface="Arial MT"/>
                <a:cs typeface="Arial MT"/>
              </a:rPr>
              <a:t>tîving</a:t>
            </a:r>
            <a:r>
              <a:rPr dirty="0" sz="950" spc="1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A2A2A"/>
                </a:solidFill>
                <a:latin typeface="Arial MT"/>
                <a:cs typeface="Arial MT"/>
              </a:rPr>
              <a:t>by</a:t>
            </a:r>
            <a:r>
              <a:rPr dirty="0" sz="950" spc="-2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3B3B3B"/>
                </a:solidFill>
                <a:latin typeface="Arial MT"/>
                <a:cs typeface="Arial MT"/>
              </a:rPr>
              <a:t>himsetf. </a:t>
            </a:r>
            <a:r>
              <a:rPr dirty="0" sz="950">
                <a:solidFill>
                  <a:srgbClr val="2D2D2D"/>
                </a:solidFill>
                <a:latin typeface="Arial MT"/>
                <a:cs typeface="Arial MT"/>
              </a:rPr>
              <a:t>Aîthough</a:t>
            </a:r>
            <a:r>
              <a:rPr dirty="0" sz="950" spc="42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575757"/>
                </a:solidFill>
                <a:latin typeface="Arial MT"/>
                <a:cs typeface="Arial MT"/>
              </a:rPr>
              <a:t>rte</a:t>
            </a:r>
            <a:r>
              <a:rPr dirty="0" sz="950" spc="39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D3D3D"/>
                </a:solidFill>
                <a:latin typeface="Arial MT"/>
                <a:cs typeface="Arial MT"/>
              </a:rPr>
              <a:t>flnds</a:t>
            </a:r>
            <a:r>
              <a:rPr dirty="0" sz="950" spc="409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5D5D5D"/>
                </a:solidFill>
                <a:latin typeface="Arial MT"/>
                <a:cs typeface="Arial MT"/>
              </a:rPr>
              <a:t>it</a:t>
            </a:r>
            <a:r>
              <a:rPr dirty="0" sz="950" spc="409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12121"/>
                </a:solidFill>
                <a:latin typeface="Arial MT"/>
                <a:cs typeface="Arial MT"/>
              </a:rPr>
              <a:t>difflcuît</a:t>
            </a:r>
            <a:r>
              <a:rPr dirty="0" sz="950" spc="37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D3D3D"/>
                </a:solidFill>
                <a:latin typeface="Arial MT"/>
                <a:cs typeface="Arial MT"/>
              </a:rPr>
              <a:t>to</a:t>
            </a:r>
            <a:r>
              <a:rPr dirty="0" sz="950" spc="38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1F1F1F"/>
                </a:solidFill>
                <a:latin typeface="Arial MT"/>
                <a:cs typeface="Arial MT"/>
              </a:rPr>
              <a:t>navigate </a:t>
            </a:r>
            <a:r>
              <a:rPr dirty="0" sz="950" spc="-75">
                <a:solidFill>
                  <a:srgbClr val="212121"/>
                </a:solidFill>
                <a:latin typeface="Arial MT"/>
                <a:cs typeface="Arial MT"/>
              </a:rPr>
              <a:t>severaL</a:t>
            </a:r>
            <a:r>
              <a:rPr dirty="0" sz="95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A2A2A"/>
                </a:solidFill>
                <a:latin typeface="Arial MT"/>
                <a:cs typeface="Arial MT"/>
              </a:rPr>
              <a:t>apps</a:t>
            </a:r>
            <a:r>
              <a:rPr dirty="0" sz="950" spc="-1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232323"/>
                </a:solidFill>
                <a:latin typeface="Arial MT"/>
                <a:cs typeface="Arial MT"/>
              </a:rPr>
              <a:t>because</a:t>
            </a:r>
            <a:r>
              <a:rPr dirty="0" sz="950" spc="13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5E5E5E"/>
                </a:solidFill>
                <a:latin typeface="Arial MT"/>
                <a:cs typeface="Arial MT"/>
              </a:rPr>
              <a:t>of</a:t>
            </a:r>
            <a:r>
              <a:rPr dirty="0" sz="950" spc="8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dirty="0" sz="950" spc="-75">
                <a:solidFill>
                  <a:srgbClr val="212121"/>
                </a:solidFill>
                <a:latin typeface="Arial MT"/>
                <a:cs typeface="Arial MT"/>
              </a:rPr>
              <a:t>smaI1</a:t>
            </a:r>
            <a:r>
              <a:rPr dirty="0" sz="95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6B6B6B"/>
                </a:solidFill>
                <a:latin typeface="Arial MT"/>
                <a:cs typeface="Arial MT"/>
              </a:rPr>
              <a:t>font</a:t>
            </a:r>
            <a:r>
              <a:rPr dirty="0" sz="950" spc="1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232323"/>
                </a:solidFill>
                <a:latin typeface="Arial MT"/>
                <a:cs typeface="Arial MT"/>
              </a:rPr>
              <a:t>sizes</a:t>
            </a:r>
            <a:r>
              <a:rPr dirty="0" sz="950" spc="4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343434"/>
                </a:solidFill>
                <a:latin typeface="Arial MT"/>
                <a:cs typeface="Arial MT"/>
              </a:rPr>
              <a:t>and </a:t>
            </a:r>
            <a:r>
              <a:rPr dirty="0" sz="950">
                <a:solidFill>
                  <a:srgbClr val="3D3D3D"/>
                </a:solidFill>
                <a:latin typeface="Arial MT"/>
                <a:cs typeface="Arial MT"/>
              </a:rPr>
              <a:t>œmpficated</a:t>
            </a:r>
            <a:r>
              <a:rPr dirty="0" sz="950" spc="235">
                <a:solidFill>
                  <a:srgbClr val="3D3D3D"/>
                </a:solidFill>
                <a:latin typeface="Arial MT"/>
                <a:cs typeface="Arial MT"/>
              </a:rPr>
              <a:t>  </a:t>
            </a:r>
            <a:r>
              <a:rPr dirty="0" sz="950">
                <a:solidFill>
                  <a:srgbClr val="1C1C1C"/>
                </a:solidFill>
                <a:latin typeface="Arial MT"/>
                <a:cs typeface="Arial MT"/>
              </a:rPr>
              <a:t>interfaœs,</a:t>
            </a:r>
            <a:r>
              <a:rPr dirty="0" sz="950" spc="229">
                <a:solidFill>
                  <a:srgbClr val="1C1C1C"/>
                </a:solidFill>
                <a:latin typeface="Arial MT"/>
                <a:cs typeface="Arial MT"/>
              </a:rPr>
              <a:t>  </a:t>
            </a:r>
            <a:r>
              <a:rPr dirty="0" sz="950">
                <a:solidFill>
                  <a:srgbClr val="383838"/>
                </a:solidFill>
                <a:latin typeface="Arial MT"/>
                <a:cs typeface="Arial MT"/>
              </a:rPr>
              <a:t>he</a:t>
            </a:r>
            <a:r>
              <a:rPr dirty="0" sz="950" spc="215">
                <a:solidFill>
                  <a:srgbClr val="383838"/>
                </a:solidFill>
                <a:latin typeface="Arial MT"/>
                <a:cs typeface="Arial MT"/>
              </a:rPr>
              <a:t>  </a:t>
            </a:r>
            <a:r>
              <a:rPr dirty="0" sz="950">
                <a:solidFill>
                  <a:srgbClr val="232323"/>
                </a:solidFill>
                <a:latin typeface="Arial MT"/>
                <a:cs typeface="Arial MT"/>
              </a:rPr>
              <a:t>prefere</a:t>
            </a:r>
            <a:r>
              <a:rPr dirty="0" sz="950" spc="225">
                <a:solidFill>
                  <a:srgbClr val="232323"/>
                </a:solidFill>
                <a:latin typeface="Arial MT"/>
                <a:cs typeface="Arial MT"/>
              </a:rPr>
              <a:t>  </a:t>
            </a:r>
            <a:r>
              <a:rPr dirty="0" sz="950" spc="-25">
                <a:solidFill>
                  <a:srgbClr val="3B3B3B"/>
                </a:solidFill>
                <a:latin typeface="Arial MT"/>
                <a:cs typeface="Arial MT"/>
              </a:rPr>
              <a:t>the </a:t>
            </a:r>
            <a:r>
              <a:rPr dirty="0" sz="950" spc="-25">
                <a:solidFill>
                  <a:srgbClr val="232323"/>
                </a:solidFill>
                <a:latin typeface="Arial MT"/>
                <a:cs typeface="Arial MT"/>
              </a:rPr>
              <a:t>œiwenîenœ</a:t>
            </a:r>
            <a:r>
              <a:rPr dirty="0" sz="950" spc="2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484848"/>
                </a:solidFill>
                <a:latin typeface="Arial MT"/>
                <a:cs typeface="Arial MT"/>
              </a:rPr>
              <a:t>of</a:t>
            </a:r>
            <a:r>
              <a:rPr dirty="0" sz="950" spc="-25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Arial MT"/>
                <a:cs typeface="Arial MT"/>
              </a:rPr>
              <a:t>food</a:t>
            </a:r>
            <a:r>
              <a:rPr dirty="0" sz="950" spc="-6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181818"/>
                </a:solidFill>
                <a:latin typeface="Arial MT"/>
                <a:cs typeface="Arial MT"/>
              </a:rPr>
              <a:t>deÏivery.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099160" y="1466073"/>
            <a:ext cx="2645410" cy="597535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400" spc="-10">
                <a:solidFill>
                  <a:srgbClr val="151515"/>
                </a:solidFill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  <a:p>
            <a:pPr marL="186055" indent="-113664">
              <a:lnSpc>
                <a:spcPct val="100000"/>
              </a:lnSpc>
              <a:spcBef>
                <a:spcPts val="695"/>
              </a:spcBef>
              <a:buClr>
                <a:srgbClr val="1F1F1F"/>
              </a:buClr>
              <a:buChar char="•"/>
              <a:tabLst>
                <a:tab pos="186055" algn="l"/>
              </a:tabLst>
            </a:pPr>
            <a:r>
              <a:rPr dirty="0" sz="950">
                <a:solidFill>
                  <a:srgbClr val="282828"/>
                </a:solidFill>
                <a:latin typeface="Arial MT"/>
                <a:cs typeface="Arial MT"/>
              </a:rPr>
              <a:t>Simplified</a:t>
            </a:r>
            <a:r>
              <a:rPr dirty="0" sz="950" spc="21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383838"/>
                </a:solidFill>
                <a:latin typeface="Arial MT"/>
                <a:cs typeface="Arial MT"/>
              </a:rPr>
              <a:t>Interface:</a:t>
            </a:r>
            <a:r>
              <a:rPr dirty="0" sz="950" spc="254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C1C1C"/>
                </a:solidFill>
                <a:latin typeface="Arial MT"/>
                <a:cs typeface="Arial MT"/>
              </a:rPr>
              <a:t>f4r.</a:t>
            </a:r>
            <a:r>
              <a:rPr dirty="0" sz="950" spc="16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383838"/>
                </a:solidFill>
                <a:latin typeface="Arial MT"/>
                <a:cs typeface="Arial MT"/>
              </a:rPr>
              <a:t>Johnson</a:t>
            </a:r>
            <a:r>
              <a:rPr dirty="0" sz="950" spc="22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D2D2D"/>
                </a:solidFill>
                <a:latin typeface="Arial MT"/>
                <a:cs typeface="Arial MT"/>
              </a:rPr>
              <a:t>requires</a:t>
            </a:r>
            <a:r>
              <a:rPr dirty="0" sz="950" spc="27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950" spc="-50">
                <a:solidFill>
                  <a:srgbClr val="696969"/>
                </a:solidFill>
                <a:latin typeface="Arial MT"/>
                <a:cs typeface="Arial MT"/>
              </a:rPr>
              <a:t>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271797" y="2033563"/>
            <a:ext cx="2470150" cy="343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800"/>
              </a:lnSpc>
              <a:spcBef>
                <a:spcPts val="95"/>
              </a:spcBef>
            </a:pPr>
            <a:r>
              <a:rPr dirty="0" sz="950" spc="-10">
                <a:solidFill>
                  <a:srgbClr val="2F2F2F"/>
                </a:solidFill>
                <a:latin typeface="Arial MT"/>
                <a:cs typeface="Arial MT"/>
              </a:rPr>
              <a:t>user-</a:t>
            </a:r>
            <a:r>
              <a:rPr dirty="0" sz="950">
                <a:solidFill>
                  <a:srgbClr val="2F2F2F"/>
                </a:solidFill>
                <a:latin typeface="Arial MT"/>
                <a:cs typeface="Arial MT"/>
              </a:rPr>
              <a:t>friendly</a:t>
            </a:r>
            <a:r>
              <a:rPr dirty="0" sz="950" spc="9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1A1A1A"/>
                </a:solidFill>
                <a:latin typeface="Arial MT"/>
                <a:cs typeface="Arial MT"/>
              </a:rPr>
              <a:t>Interface</a:t>
            </a:r>
            <a:r>
              <a:rPr dirty="0" sz="950" spc="15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F2F2F"/>
                </a:solidFill>
                <a:latin typeface="Arial MT"/>
                <a:cs typeface="Arial MT"/>
              </a:rPr>
              <a:t>with</a:t>
            </a:r>
            <a:r>
              <a:rPr dirty="0" sz="950" spc="7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D1D1D"/>
                </a:solidFill>
                <a:latin typeface="Arial MT"/>
                <a:cs typeface="Arial MT"/>
              </a:rPr>
              <a:t>big</a:t>
            </a:r>
            <a:r>
              <a:rPr dirty="0" sz="950" spc="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33333"/>
                </a:solidFill>
                <a:latin typeface="Arial MT"/>
                <a:cs typeface="Arial MT"/>
              </a:rPr>
              <a:t>fonts</a:t>
            </a:r>
            <a:r>
              <a:rPr dirty="0" sz="950" spc="4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B3B3B"/>
                </a:solidFill>
                <a:latin typeface="Arial MT"/>
                <a:cs typeface="Arial MT"/>
              </a:rPr>
              <a:t>for</a:t>
            </a:r>
            <a:r>
              <a:rPr dirty="0" sz="950" spc="10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950" spc="-35">
                <a:solidFill>
                  <a:srgbClr val="2B2B2B"/>
                </a:solidFill>
                <a:latin typeface="Arial MT"/>
                <a:cs typeface="Arial MT"/>
              </a:rPr>
              <a:t>easfer </a:t>
            </a:r>
            <a:r>
              <a:rPr dirty="0" sz="950" spc="-20">
                <a:solidFill>
                  <a:srgbClr val="151515"/>
                </a:solidFill>
                <a:latin typeface="Arial MT"/>
                <a:cs typeface="Arial MT"/>
              </a:rPr>
              <a:t>reading </a:t>
            </a:r>
            <a:r>
              <a:rPr dirty="0" sz="950" spc="-4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dirty="0" sz="950" spc="-2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111111"/>
                </a:solidFill>
                <a:latin typeface="Arial MT"/>
                <a:cs typeface="Arial MT"/>
              </a:rPr>
              <a:t>clear </a:t>
            </a:r>
            <a:r>
              <a:rPr dirty="0" sz="950" spc="-10">
                <a:solidFill>
                  <a:srgbClr val="1C1C1C"/>
                </a:solidFill>
                <a:latin typeface="Arial MT"/>
                <a:cs typeface="Arial MT"/>
              </a:rPr>
              <a:t>graphics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159145" y="2362607"/>
            <a:ext cx="2587625" cy="95567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algn="just" marL="122555" marR="9525" indent="-110489">
              <a:lnSpc>
                <a:spcPct val="107000"/>
              </a:lnSpc>
              <a:spcBef>
                <a:spcPts val="40"/>
              </a:spcBef>
              <a:buClr>
                <a:srgbClr val="181818"/>
              </a:buClr>
              <a:buChar char="•"/>
              <a:tabLst>
                <a:tab pos="122555" algn="l"/>
              </a:tabLst>
            </a:pPr>
            <a:r>
              <a:rPr dirty="0" sz="950">
                <a:solidFill>
                  <a:srgbClr val="2F2F2F"/>
                </a:solidFill>
                <a:latin typeface="Arial MT"/>
                <a:cs typeface="Arial MT"/>
              </a:rPr>
              <a:t>Reliabifi</a:t>
            </a:r>
            <a:r>
              <a:rPr dirty="0" sz="950" spc="300">
                <a:solidFill>
                  <a:srgbClr val="2F2F2F"/>
                </a:solidFill>
                <a:latin typeface="Arial MT"/>
                <a:cs typeface="Arial MT"/>
              </a:rPr>
              <a:t>  </a:t>
            </a:r>
            <a:r>
              <a:rPr dirty="0" sz="950">
                <a:solidFill>
                  <a:srgbClr val="444444"/>
                </a:solidFill>
                <a:latin typeface="Arial MT"/>
                <a:cs typeface="Arial MT"/>
              </a:rPr>
              <a:t>He</a:t>
            </a:r>
            <a:r>
              <a:rPr dirty="0" sz="950" spc="1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63636"/>
                </a:solidFill>
                <a:latin typeface="Arial MT"/>
                <a:cs typeface="Arial MT"/>
              </a:rPr>
              <a:t>looks</a:t>
            </a:r>
            <a:r>
              <a:rPr dirty="0" sz="950" spc="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33333"/>
                </a:solidFill>
                <a:latin typeface="Arial MT"/>
                <a:cs typeface="Arial MT"/>
              </a:rPr>
              <a:t>for </a:t>
            </a:r>
            <a:r>
              <a:rPr dirty="0" sz="950">
                <a:solidFill>
                  <a:srgbClr val="424242"/>
                </a:solidFill>
                <a:latin typeface="Arial MT"/>
                <a:cs typeface="Arial MT"/>
              </a:rPr>
              <a:t>a</a:t>
            </a:r>
            <a:r>
              <a:rPr dirty="0" sz="950" spc="-4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242424"/>
                </a:solidFill>
                <a:latin typeface="Arial MT"/>
                <a:cs typeface="Arial MT"/>
              </a:rPr>
              <a:t>dependable</a:t>
            </a:r>
            <a:r>
              <a:rPr dirty="0" sz="950" spc="65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464646"/>
                </a:solidFill>
                <a:latin typeface="Arial MT"/>
                <a:cs typeface="Arial MT"/>
              </a:rPr>
              <a:t>ptadorrn </a:t>
            </a:r>
            <a:r>
              <a:rPr dirty="0" sz="950">
                <a:solidFill>
                  <a:srgbClr val="5D5D5D"/>
                </a:solidFill>
                <a:latin typeface="Arial MT"/>
                <a:cs typeface="Arial MT"/>
              </a:rPr>
              <a:t>for</a:t>
            </a:r>
            <a:r>
              <a:rPr dirty="0" sz="950" spc="65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31313"/>
                </a:solidFill>
                <a:latin typeface="Arial MT"/>
                <a:cs typeface="Arial MT"/>
              </a:rPr>
              <a:t>hls</a:t>
            </a:r>
            <a:r>
              <a:rPr dirty="0" sz="950" spc="5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D2D2D"/>
                </a:solidFill>
                <a:latin typeface="Arial MT"/>
                <a:cs typeface="Arial MT"/>
              </a:rPr>
              <a:t>orders</a:t>
            </a:r>
            <a:r>
              <a:rPr dirty="0" sz="950" spc="9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D2D2D"/>
                </a:solidFill>
                <a:latin typeface="Arial MT"/>
                <a:cs typeface="Arial MT"/>
              </a:rPr>
              <a:t>and</a:t>
            </a:r>
            <a:r>
              <a:rPr dirty="0" sz="950" spc="5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12121"/>
                </a:solidFill>
                <a:latin typeface="Arial MT"/>
                <a:cs typeface="Arial MT"/>
              </a:rPr>
              <a:t>values</a:t>
            </a:r>
            <a:r>
              <a:rPr dirty="0" sz="950" spc="1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950" spc="-30">
                <a:solidFill>
                  <a:srgbClr val="3B3B3B"/>
                </a:solidFill>
                <a:latin typeface="Arial MT"/>
                <a:cs typeface="Arial MT"/>
              </a:rPr>
              <a:t>accuracy</a:t>
            </a:r>
            <a:r>
              <a:rPr dirty="0" sz="950" spc="8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dirty="0" sz="950" spc="7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262626"/>
                </a:solidFill>
                <a:latin typeface="Arial MT"/>
                <a:cs typeface="Arial MT"/>
              </a:rPr>
              <a:t>delivery </a:t>
            </a:r>
            <a:r>
              <a:rPr dirty="0" sz="950">
                <a:solidFill>
                  <a:srgbClr val="2F2F2F"/>
                </a:solidFill>
                <a:latin typeface="Arial MT"/>
                <a:cs typeface="Arial MT"/>
              </a:rPr>
              <a:t>times</a:t>
            </a:r>
            <a:r>
              <a:rPr dirty="0" sz="950" spc="-3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950" spc="-40">
                <a:solidFill>
                  <a:srgbClr val="3A3A3A"/>
                </a:solidFill>
                <a:latin typeface="Arial MT"/>
                <a:cs typeface="Arial MT"/>
              </a:rPr>
              <a:t>and</a:t>
            </a:r>
            <a:r>
              <a:rPr dirty="0" sz="950" spc="-2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313131"/>
                </a:solidFill>
                <a:latin typeface="Arial MT"/>
                <a:cs typeface="Arial MT"/>
              </a:rPr>
              <a:t>cot</a:t>
            </a:r>
            <a:endParaRPr sz="950">
              <a:latin typeface="Arial MT"/>
              <a:cs typeface="Arial MT"/>
            </a:endParaRPr>
          </a:p>
          <a:p>
            <a:pPr algn="just" marL="122555" marR="5080" indent="-110489">
              <a:lnSpc>
                <a:spcPct val="107000"/>
              </a:lnSpc>
              <a:spcBef>
                <a:spcPts val="60"/>
              </a:spcBef>
              <a:buClr>
                <a:srgbClr val="1F1F1F"/>
              </a:buClr>
              <a:buChar char="•"/>
              <a:tabLst>
                <a:tab pos="128270" algn="l"/>
              </a:tabLst>
            </a:pPr>
            <a:r>
              <a:rPr dirty="0" sz="950">
                <a:solidFill>
                  <a:srgbClr val="383838"/>
                </a:solidFill>
                <a:latin typeface="Arial MT"/>
                <a:cs typeface="Arial MT"/>
              </a:rPr>
              <a:t>Limited</a:t>
            </a:r>
            <a:r>
              <a:rPr dirty="0" sz="950" spc="12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242424"/>
                </a:solidFill>
                <a:latin typeface="Arial MT"/>
                <a:cs typeface="Arial MT"/>
              </a:rPr>
              <a:t>Confusion-</a:t>
            </a:r>
            <a:r>
              <a:rPr dirty="0" sz="950" spc="155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B3B3B"/>
                </a:solidFill>
                <a:latin typeface="Arial MT"/>
                <a:cs typeface="Arial MT"/>
              </a:rPr>
              <a:t>It's</a:t>
            </a:r>
            <a:r>
              <a:rPr dirty="0" sz="950" spc="13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C1C1C"/>
                </a:solidFill>
                <a:latin typeface="Arial MT"/>
                <a:cs typeface="Arial MT"/>
              </a:rPr>
              <a:t>critical</a:t>
            </a:r>
            <a:r>
              <a:rPr dirty="0" sz="950" spc="4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83838"/>
                </a:solidFill>
                <a:latin typeface="Arial MT"/>
                <a:cs typeface="Arial MT"/>
              </a:rPr>
              <a:t>for</a:t>
            </a:r>
            <a:r>
              <a:rPr dirty="0" sz="950" spc="9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83838"/>
                </a:solidFill>
                <a:latin typeface="Arial MT"/>
                <a:cs typeface="Arial MT"/>
              </a:rPr>
              <a:t>him</a:t>
            </a:r>
            <a:r>
              <a:rPr dirty="0" sz="950" spc="13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6B6B6B"/>
                </a:solidFill>
                <a:latin typeface="Arial MT"/>
                <a:cs typeface="Arial MT"/>
              </a:rPr>
              <a:t>to</a:t>
            </a:r>
            <a:r>
              <a:rPr dirty="0" sz="950" spc="12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282828"/>
                </a:solidFill>
                <a:latin typeface="Arial MT"/>
                <a:cs typeface="Arial MT"/>
              </a:rPr>
              <a:t>stay </a:t>
            </a:r>
            <a:r>
              <a:rPr dirty="0" sz="950" spc="-20">
                <a:solidFill>
                  <a:srgbClr val="282828"/>
                </a:solidFill>
                <a:latin typeface="Arial MT"/>
                <a:cs typeface="Arial MT"/>
              </a:rPr>
              <a:t>	</a:t>
            </a:r>
            <a:r>
              <a:rPr dirty="0" sz="950">
                <a:solidFill>
                  <a:srgbClr val="1F1F1F"/>
                </a:solidFill>
                <a:latin typeface="Arial MT"/>
                <a:cs typeface="Arial MT"/>
              </a:rPr>
              <a:t>away</a:t>
            </a:r>
            <a:r>
              <a:rPr dirty="0" sz="950" spc="13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4D4D4D"/>
                </a:solidFill>
                <a:latin typeface="Arial MT"/>
                <a:cs typeface="Arial MT"/>
              </a:rPr>
              <a:t>from</a:t>
            </a:r>
            <a:r>
              <a:rPr dirty="0" sz="950" spc="114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12121"/>
                </a:solidFill>
                <a:latin typeface="Arial MT"/>
                <a:cs typeface="Arial MT"/>
              </a:rPr>
              <a:t>convoluted</a:t>
            </a:r>
            <a:r>
              <a:rPr dirty="0" sz="950" spc="114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F3F3F"/>
                </a:solidFill>
                <a:latin typeface="Arial MT"/>
                <a:cs typeface="Arial MT"/>
              </a:rPr>
              <a:t>procedures</a:t>
            </a:r>
            <a:r>
              <a:rPr dirty="0" sz="950" spc="14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575757"/>
                </a:solidFill>
                <a:latin typeface="Arial MT"/>
                <a:cs typeface="Arial MT"/>
              </a:rPr>
              <a:t>or</a:t>
            </a:r>
            <a:r>
              <a:rPr dirty="0" sz="950" spc="8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383838"/>
                </a:solidFill>
                <a:latin typeface="Arial MT"/>
                <a:cs typeface="Arial MT"/>
              </a:rPr>
              <a:t>undear </a:t>
            </a:r>
            <a:r>
              <a:rPr dirty="0" sz="950" spc="-10">
                <a:solidFill>
                  <a:srgbClr val="383838"/>
                </a:solidFill>
                <a:latin typeface="Arial MT"/>
                <a:cs typeface="Arial MT"/>
              </a:rPr>
              <a:t>	</a:t>
            </a:r>
            <a:r>
              <a:rPr dirty="0" sz="950" spc="-10">
                <a:solidFill>
                  <a:srgbClr val="363636"/>
                </a:solidFill>
                <a:latin typeface="Arial MT"/>
                <a:cs typeface="Arial MT"/>
              </a:rPr>
              <a:t>choices.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103041" y="3546186"/>
            <a:ext cx="9074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1C1C1C"/>
                </a:solidFill>
                <a:latin typeface="Arial MT"/>
                <a:cs typeface="Arial MT"/>
              </a:rPr>
              <a:t>Pain</a:t>
            </a:r>
            <a:r>
              <a:rPr dirty="0" sz="1400" spc="-5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181818"/>
                </a:solidFill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159145" y="4017003"/>
            <a:ext cx="2588260" cy="95567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algn="just" marL="122555" marR="5080" indent="-110489">
              <a:lnSpc>
                <a:spcPct val="107000"/>
              </a:lnSpc>
              <a:spcBef>
                <a:spcPts val="40"/>
              </a:spcBef>
              <a:buClr>
                <a:srgbClr val="181818"/>
              </a:buClr>
              <a:buChar char="•"/>
              <a:tabLst>
                <a:tab pos="125095" algn="l"/>
              </a:tabLst>
            </a:pPr>
            <a:r>
              <a:rPr dirty="0" sz="950">
                <a:solidFill>
                  <a:srgbClr val="282828"/>
                </a:solidFill>
                <a:latin typeface="Arial MT"/>
                <a:cs typeface="Arial MT"/>
              </a:rPr>
              <a:t>Mr.</a:t>
            </a:r>
            <a:r>
              <a:rPr dirty="0" sz="950" spc="5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313131"/>
                </a:solidFill>
                <a:latin typeface="Arial MT"/>
                <a:cs typeface="Arial MT"/>
              </a:rPr>
              <a:t>Johnson</a:t>
            </a:r>
            <a:r>
              <a:rPr dirty="0" sz="950" spc="17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12121"/>
                </a:solidFill>
                <a:latin typeface="Arial MT"/>
                <a:cs typeface="Arial MT"/>
              </a:rPr>
              <a:t>finds</a:t>
            </a:r>
            <a:r>
              <a:rPr dirty="0" sz="950" spc="1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C1C1C"/>
                </a:solidFill>
                <a:latin typeface="Arial MT"/>
                <a:cs typeface="Arial MT"/>
              </a:rPr>
              <a:t>it</a:t>
            </a:r>
            <a:r>
              <a:rPr dirty="0" sz="950" spc="25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43434"/>
                </a:solidFill>
                <a:latin typeface="Arial MT"/>
                <a:cs typeface="Arial MT"/>
              </a:rPr>
              <a:t>difficu\I</a:t>
            </a:r>
            <a:r>
              <a:rPr dirty="0" sz="950" spc="9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dirty="0" sz="950" spc="10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D1D1D"/>
                </a:solidFill>
                <a:latin typeface="Arial MT"/>
                <a:cs typeface="Arial MT"/>
              </a:rPr>
              <a:t>navigate</a:t>
            </a:r>
            <a:r>
              <a:rPr dirty="0" sz="950" spc="17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3D3D3D"/>
                </a:solidFill>
                <a:latin typeface="Arial MT"/>
                <a:cs typeface="Arial MT"/>
              </a:rPr>
              <a:t>and </a:t>
            </a:r>
            <a:r>
              <a:rPr dirty="0" sz="950" spc="-25">
                <a:solidFill>
                  <a:srgbClr val="3D3D3D"/>
                </a:solidFill>
                <a:latin typeface="Arial MT"/>
                <a:cs typeface="Arial MT"/>
              </a:rPr>
              <a:t>	</a:t>
            </a:r>
            <a:r>
              <a:rPr dirty="0" sz="950">
                <a:solidFill>
                  <a:srgbClr val="282828"/>
                </a:solidFill>
                <a:latin typeface="Arial MT"/>
                <a:cs typeface="Arial MT"/>
              </a:rPr>
              <a:t>place</a:t>
            </a:r>
            <a:r>
              <a:rPr dirty="0" sz="950" spc="39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63636"/>
                </a:solidFill>
                <a:latin typeface="Arial MT"/>
                <a:cs typeface="Arial MT"/>
              </a:rPr>
              <a:t>orders</a:t>
            </a:r>
            <a:r>
              <a:rPr dirty="0" sz="950" spc="48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424242"/>
                </a:solidFill>
                <a:latin typeface="Arial MT"/>
                <a:cs typeface="Arial MT"/>
              </a:rPr>
              <a:t>on</a:t>
            </a:r>
            <a:r>
              <a:rPr dirty="0" sz="950" spc="37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D3D3D"/>
                </a:solidFill>
                <a:latin typeface="Arial MT"/>
                <a:cs typeface="Arial MT"/>
              </a:rPr>
              <a:t>most</a:t>
            </a:r>
            <a:r>
              <a:rPr dirty="0" sz="950" spc="38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424242"/>
                </a:solidFill>
                <a:latin typeface="Arial MT"/>
                <a:cs typeface="Arial MT"/>
              </a:rPr>
              <a:t>food</a:t>
            </a:r>
            <a:r>
              <a:rPr dirty="0" sz="950" spc="37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F1F1F"/>
                </a:solidFill>
                <a:latin typeface="Arial MT"/>
                <a:cs typeface="Arial MT"/>
              </a:rPr>
              <a:t>delivery</a:t>
            </a:r>
            <a:r>
              <a:rPr dirty="0" sz="950" spc="120">
                <a:solidFill>
                  <a:srgbClr val="1F1F1F"/>
                </a:solidFill>
                <a:latin typeface="Arial MT"/>
                <a:cs typeface="Arial MT"/>
              </a:rPr>
              <a:t>  </a:t>
            </a:r>
            <a:r>
              <a:rPr dirty="0" sz="950" spc="-20">
                <a:solidFill>
                  <a:srgbClr val="181818"/>
                </a:solidFill>
                <a:latin typeface="Arial MT"/>
                <a:cs typeface="Arial MT"/>
              </a:rPr>
              <a:t>apps </a:t>
            </a:r>
            <a:r>
              <a:rPr dirty="0" sz="950" spc="-20">
                <a:solidFill>
                  <a:srgbClr val="181818"/>
                </a:solidFill>
                <a:latin typeface="Arial MT"/>
                <a:cs typeface="Arial MT"/>
              </a:rPr>
              <a:t>	</a:t>
            </a:r>
            <a:r>
              <a:rPr dirty="0" sz="950" spc="-45">
                <a:solidFill>
                  <a:srgbClr val="313131"/>
                </a:solidFill>
                <a:latin typeface="Arial MT"/>
                <a:cs typeface="Arial MT"/>
              </a:rPr>
              <a:t>because</a:t>
            </a:r>
            <a:r>
              <a:rPr dirty="0" sz="95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2F2F2F"/>
                </a:solidFill>
                <a:latin typeface="Arial MT"/>
                <a:cs typeface="Arial MT"/>
              </a:rPr>
              <a:t>of</a:t>
            </a:r>
            <a:r>
              <a:rPr dirty="0" sz="950" spc="-3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83838"/>
                </a:solidFill>
                <a:latin typeface="Arial MT"/>
                <a:cs typeface="Arial MT"/>
              </a:rPr>
              <a:t>the</a:t>
            </a:r>
            <a:r>
              <a:rPr dirty="0" sz="950" spc="-5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82828"/>
                </a:solidFill>
                <a:latin typeface="Arial MT"/>
                <a:cs typeface="Arial MT"/>
              </a:rPr>
              <a:t>small</a:t>
            </a:r>
            <a:r>
              <a:rPr dirty="0" sz="950" spc="-10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1A1A1A"/>
                </a:solidFill>
                <a:latin typeface="Arial MT"/>
                <a:cs typeface="Arial MT"/>
              </a:rPr>
              <a:t>fonts.</a:t>
            </a:r>
            <a:r>
              <a:rPr dirty="0" sz="950" spc="-2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950" spc="-30">
                <a:solidFill>
                  <a:srgbClr val="1C1C1C"/>
                </a:solidFill>
                <a:latin typeface="Arial MT"/>
                <a:cs typeface="Arial MT"/>
              </a:rPr>
              <a:t>Complex</a:t>
            </a:r>
            <a:r>
              <a:rPr dirty="0" sz="950" spc="-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363636"/>
                </a:solidFill>
                <a:latin typeface="Arial MT"/>
                <a:cs typeface="Arial MT"/>
              </a:rPr>
              <a:t>interface.</a:t>
            </a:r>
            <a:endParaRPr sz="950">
              <a:latin typeface="Arial MT"/>
              <a:cs typeface="Arial MT"/>
            </a:endParaRPr>
          </a:p>
          <a:p>
            <a:pPr algn="just" marL="121920" indent="-109855">
              <a:lnSpc>
                <a:spcPct val="100000"/>
              </a:lnSpc>
              <a:spcBef>
                <a:spcPts val="75"/>
              </a:spcBef>
              <a:buClr>
                <a:srgbClr val="181818"/>
              </a:buClr>
              <a:buChar char="•"/>
              <a:tabLst>
                <a:tab pos="121920" algn="l"/>
                <a:tab pos="128905" algn="l"/>
              </a:tabLst>
            </a:pPr>
            <a:r>
              <a:rPr dirty="0" sz="950">
                <a:solidFill>
                  <a:srgbClr val="343434"/>
                </a:solidFill>
                <a:latin typeface="Arial MT"/>
                <a:cs typeface="Arial MT"/>
              </a:rPr>
              <a:t>He</a:t>
            </a:r>
            <a:r>
              <a:rPr dirty="0" sz="950" spc="6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F2F2F"/>
                </a:solidFill>
                <a:latin typeface="Arial MT"/>
                <a:cs typeface="Arial MT"/>
              </a:rPr>
              <a:t>is</a:t>
            </a:r>
            <a:r>
              <a:rPr dirty="0" sz="950" spc="7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2A2A2A"/>
                </a:solidFill>
                <a:latin typeface="Arial MT"/>
                <a:cs typeface="Arial MT"/>
              </a:rPr>
              <a:t>confused</a:t>
            </a:r>
            <a:r>
              <a:rPr dirty="0" sz="950" spc="16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dirty="0" sz="950" spc="1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2B2B2B"/>
                </a:solidFill>
                <a:latin typeface="Arial MT"/>
                <a:cs typeface="Arial MT"/>
              </a:rPr>
              <a:t>rekictant</a:t>
            </a:r>
            <a:r>
              <a:rPr dirty="0" sz="950" spc="7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51515"/>
                </a:solidFill>
                <a:latin typeface="Arial MT"/>
                <a:cs typeface="Arial MT"/>
              </a:rPr>
              <a:t>to</a:t>
            </a:r>
            <a:r>
              <a:rPr dirty="0" sz="950" spc="80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424242"/>
                </a:solidFill>
                <a:latin typeface="Arial MT"/>
                <a:cs typeface="Arial MT"/>
              </a:rPr>
              <a:t>select</a:t>
            </a:r>
            <a:r>
              <a:rPr dirty="0" sz="950" spc="9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63636"/>
                </a:solidFill>
                <a:latin typeface="Arial MT"/>
                <a:cs typeface="Arial MT"/>
              </a:rPr>
              <a:t>a</a:t>
            </a:r>
            <a:r>
              <a:rPr dirty="0" sz="950" spc="4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161616"/>
                </a:solidFill>
                <a:latin typeface="Arial MT"/>
                <a:cs typeface="Arial MT"/>
              </a:rPr>
              <a:t>food</a:t>
            </a:r>
            <a:endParaRPr sz="950">
              <a:latin typeface="Arial MT"/>
              <a:cs typeface="Arial MT"/>
            </a:endParaRPr>
          </a:p>
          <a:p>
            <a:pPr algn="just" marL="128905" marR="6985" indent="-635">
              <a:lnSpc>
                <a:spcPct val="107000"/>
              </a:lnSpc>
              <a:spcBef>
                <a:spcPts val="65"/>
              </a:spcBef>
            </a:pPr>
            <a:r>
              <a:rPr dirty="0" sz="950">
                <a:solidFill>
                  <a:srgbClr val="3B3B3B"/>
                </a:solidFill>
                <a:latin typeface="Arial MT"/>
                <a:cs typeface="Arial MT"/>
              </a:rPr>
              <a:t>delivery</a:t>
            </a:r>
            <a:r>
              <a:rPr dirty="0" sz="950" spc="16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1F1F1F"/>
                </a:solidFill>
                <a:latin typeface="Arial MT"/>
                <a:cs typeface="Arial MT"/>
              </a:rPr>
              <a:t>option</a:t>
            </a:r>
            <a:r>
              <a:rPr dirty="0" sz="950" spc="17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383838"/>
                </a:solidFill>
                <a:latin typeface="Arial MT"/>
                <a:cs typeface="Arial MT"/>
              </a:rPr>
              <a:t>because</a:t>
            </a:r>
            <a:r>
              <a:rPr dirty="0" sz="950" spc="15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444444"/>
                </a:solidFill>
                <a:latin typeface="Arial MT"/>
                <a:cs typeface="Arial MT"/>
              </a:rPr>
              <a:t>there</a:t>
            </a:r>
            <a:r>
              <a:rPr dirty="0" sz="950" spc="17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646464"/>
                </a:solidFill>
                <a:latin typeface="Arial MT"/>
                <a:cs typeface="Arial MT"/>
              </a:rPr>
              <a:t>are</a:t>
            </a:r>
            <a:r>
              <a:rPr dirty="0" sz="950" spc="175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545454"/>
                </a:solidFill>
                <a:latin typeface="Arial MT"/>
                <a:cs typeface="Arial MT"/>
              </a:rPr>
              <a:t>too</a:t>
            </a:r>
            <a:r>
              <a:rPr dirty="0" sz="950" spc="18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262626"/>
                </a:solidFill>
                <a:latin typeface="Arial MT"/>
                <a:cs typeface="Arial MT"/>
              </a:rPr>
              <a:t>many </a:t>
            </a:r>
            <a:r>
              <a:rPr dirty="0" sz="950" spc="-10">
                <a:solidFill>
                  <a:srgbClr val="3B3B3B"/>
                </a:solidFill>
                <a:latin typeface="Arial MT"/>
                <a:cs typeface="Arial MT"/>
              </a:rPr>
              <a:t>options</a:t>
            </a:r>
            <a:r>
              <a:rPr dirty="0" sz="95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950" spc="-45">
                <a:solidFill>
                  <a:srgbClr val="343434"/>
                </a:solidFill>
                <a:latin typeface="Arial MT"/>
                <a:cs typeface="Arial MT"/>
              </a:rPr>
              <a:t>and</a:t>
            </a:r>
            <a:r>
              <a:rPr dirty="0" sz="950" spc="-3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950" spc="-35">
                <a:solidFill>
                  <a:srgbClr val="363636"/>
                </a:solidFill>
                <a:latin typeface="Arial MT"/>
                <a:cs typeface="Arial MT"/>
              </a:rPr>
              <a:t>processes</a:t>
            </a:r>
            <a:r>
              <a:rPr dirty="0" sz="950" spc="3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464646"/>
                </a:solidFill>
                <a:latin typeface="Arial MT"/>
                <a:cs typeface="Arial MT"/>
              </a:rPr>
              <a:t>on</a:t>
            </a:r>
            <a:r>
              <a:rPr dirty="0" sz="950" spc="-8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232323"/>
                </a:solidFill>
                <a:latin typeface="Arial MT"/>
                <a:cs typeface="Arial MT"/>
              </a:rPr>
              <a:t>different</a:t>
            </a:r>
            <a:r>
              <a:rPr dirty="0" sz="950" spc="-3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333333"/>
                </a:solidFill>
                <a:latin typeface="Arial MT"/>
                <a:cs typeface="Arial MT"/>
              </a:rPr>
              <a:t>apps.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209493" y="205135"/>
            <a:ext cx="894715" cy="2292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00" spc="-20" b="1">
                <a:solidFill>
                  <a:srgbClr val="1A1A1A"/>
                </a:solidFill>
                <a:latin typeface="Arial"/>
                <a:cs typeface="Arial"/>
              </a:rPr>
              <a:t>Personality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209616" y="2173126"/>
            <a:ext cx="1219200" cy="2343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>
                <a:solidFill>
                  <a:srgbClr val="1C1C1C"/>
                </a:solidFill>
                <a:latin typeface="Arial MT"/>
                <a:cs typeface="Arial MT"/>
              </a:rPr>
              <a:t>Technical</a:t>
            </a:r>
            <a:r>
              <a:rPr dirty="0" sz="1350" spc="-8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350" spc="-30" b="1">
                <a:solidFill>
                  <a:srgbClr val="1A1A1A"/>
                </a:solidFill>
                <a:latin typeface="Arial"/>
                <a:cs typeface="Arial"/>
              </a:rPr>
              <a:t>Skills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222177" y="3648227"/>
            <a:ext cx="705485" cy="2343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-10">
                <a:latin typeface="Arial MT"/>
                <a:cs typeface="Arial MT"/>
              </a:rPr>
              <a:t>Scenario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165528" y="1732531"/>
            <a:ext cx="441959" cy="1276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50" spc="145">
                <a:solidFill>
                  <a:srgbClr val="212121"/>
                </a:solidFill>
                <a:latin typeface="Arial MT"/>
                <a:cs typeface="Arial MT"/>
              </a:rPr>
              <a:t>Obamnt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219897" y="4090350"/>
            <a:ext cx="2680335" cy="95567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-635">
              <a:lnSpc>
                <a:spcPct val="108100"/>
              </a:lnSpc>
              <a:spcBef>
                <a:spcPts val="25"/>
              </a:spcBef>
            </a:pPr>
            <a:r>
              <a:rPr dirty="0" sz="950" spc="-20">
                <a:solidFill>
                  <a:srgbClr val="1F1F1F"/>
                </a:solidFill>
                <a:latin typeface="Arial MT"/>
                <a:cs typeface="Arial MT"/>
              </a:rPr>
              <a:t>For</a:t>
            </a:r>
            <a:r>
              <a:rPr dirty="0" sz="950" spc="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950" spc="-30">
                <a:latin typeface="Arial MT"/>
                <a:cs typeface="Arial MT"/>
              </a:rPr>
              <a:t>dinner.</a:t>
            </a:r>
            <a:r>
              <a:rPr dirty="0" sz="950" spc="-5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I</a:t>
            </a:r>
            <a:r>
              <a:rPr dirty="0" sz="950" spc="5">
                <a:latin typeface="Arial MT"/>
                <a:cs typeface="Arial MT"/>
              </a:rPr>
              <a:t> </a:t>
            </a:r>
            <a:r>
              <a:rPr dirty="0" sz="950" spc="-30">
                <a:latin typeface="Arial MT"/>
                <a:cs typeface="Arial MT"/>
              </a:rPr>
              <a:t>Ir.</a:t>
            </a:r>
            <a:r>
              <a:rPr dirty="0" sz="950" spc="-90">
                <a:latin typeface="Arial MT"/>
                <a:cs typeface="Arial MT"/>
              </a:rPr>
              <a:t> </a:t>
            </a:r>
            <a:r>
              <a:rPr dirty="0" sz="950" spc="-45">
                <a:latin typeface="Arial MT"/>
                <a:cs typeface="Arial MT"/>
              </a:rPr>
              <a:t>Johnson</a:t>
            </a:r>
            <a:r>
              <a:rPr dirty="0" sz="950" spc="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would</a:t>
            </a:r>
            <a:r>
              <a:rPr dirty="0" sz="950" spc="-25"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1D1D1D"/>
                </a:solidFill>
                <a:latin typeface="Arial MT"/>
                <a:cs typeface="Arial MT"/>
              </a:rPr>
              <a:t>like </a:t>
            </a:r>
            <a:r>
              <a:rPr dirty="0" sz="950">
                <a:solidFill>
                  <a:srgbClr val="626262"/>
                </a:solidFill>
                <a:latin typeface="Arial MT"/>
                <a:cs typeface="Arial MT"/>
              </a:rPr>
              <a:t>to</a:t>
            </a:r>
            <a:r>
              <a:rPr dirty="0" sz="950" spc="-6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0F0F0F"/>
                </a:solidFill>
                <a:latin typeface="Arial MT"/>
                <a:cs typeface="Arial MT"/>
              </a:rPr>
              <a:t>order</a:t>
            </a:r>
            <a:r>
              <a:rPr dirty="0" sz="950" spc="1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424242"/>
                </a:solidFill>
                <a:latin typeface="Arial MT"/>
                <a:cs typeface="Arial MT"/>
              </a:rPr>
              <a:t>his </a:t>
            </a:r>
            <a:r>
              <a:rPr dirty="0" sz="950" spc="-50" b="1">
                <a:latin typeface="Arial"/>
                <a:cs typeface="Arial"/>
              </a:rPr>
              <a:t>favorite</a:t>
            </a:r>
            <a:r>
              <a:rPr dirty="0" sz="950" spc="5" b="1">
                <a:latin typeface="Arial"/>
                <a:cs typeface="Arial"/>
              </a:rPr>
              <a:t> </a:t>
            </a:r>
            <a:r>
              <a:rPr dirty="0" sz="950" spc="-25">
                <a:latin typeface="Arial MT"/>
                <a:cs typeface="Arial MT"/>
              </a:rPr>
              <a:t>dish</a:t>
            </a:r>
            <a:r>
              <a:rPr dirty="0" sz="950" spc="-5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from</a:t>
            </a:r>
            <a:r>
              <a:rPr dirty="0" sz="950" spc="-10">
                <a:latin typeface="Arial MT"/>
                <a:cs typeface="Arial MT"/>
              </a:rPr>
              <a:t> </a:t>
            </a:r>
            <a:r>
              <a:rPr dirty="0" sz="950" spc="-95">
                <a:solidFill>
                  <a:srgbClr val="424242"/>
                </a:solidFill>
                <a:latin typeface="Arial MT"/>
                <a:cs typeface="Arial MT"/>
              </a:rPr>
              <a:t>a</a:t>
            </a:r>
            <a:r>
              <a:rPr dirty="0" sz="950" spc="-2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1F1F1F"/>
                </a:solidFill>
                <a:latin typeface="Arial MT"/>
                <a:cs typeface="Arial MT"/>
              </a:rPr>
              <a:t>nearby</a:t>
            </a:r>
            <a:r>
              <a:rPr dirty="0" sz="950" spc="-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950" spc="-35" b="1">
                <a:latin typeface="Arial"/>
                <a:cs typeface="Arial"/>
              </a:rPr>
              <a:t>restaurant</a:t>
            </a:r>
            <a:r>
              <a:rPr dirty="0" sz="950" spc="25" b="1">
                <a:latin typeface="Arial"/>
                <a:cs typeface="Arial"/>
              </a:rPr>
              <a:t> </a:t>
            </a:r>
            <a:r>
              <a:rPr dirty="0" sz="950" spc="-80">
                <a:solidFill>
                  <a:srgbClr val="0F0F0F"/>
                </a:solidFill>
                <a:latin typeface="Arial MT"/>
                <a:cs typeface="Arial MT"/>
              </a:rPr>
              <a:t>books</a:t>
            </a:r>
            <a:r>
              <a:rPr dirty="0" sz="950" spc="1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dirty="0" sz="950" spc="-5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181818"/>
                </a:solidFill>
                <a:latin typeface="Arial MT"/>
                <a:cs typeface="Arial MT"/>
              </a:rPr>
              <a:t>the </a:t>
            </a:r>
            <a:r>
              <a:rPr dirty="0" sz="950" spc="-20">
                <a:latin typeface="Arial MT"/>
                <a:cs typeface="Arial MT"/>
              </a:rPr>
              <a:t>dish</a:t>
            </a:r>
            <a:r>
              <a:rPr dirty="0" sz="950" spc="-50">
                <a:latin typeface="Arial MT"/>
                <a:cs typeface="Arial MT"/>
              </a:rPr>
              <a:t> </a:t>
            </a:r>
            <a:r>
              <a:rPr dirty="0" sz="950" spc="-20">
                <a:latin typeface="Arial MT"/>
                <a:cs typeface="Arial MT"/>
              </a:rPr>
              <a:t>using</a:t>
            </a:r>
            <a:r>
              <a:rPr dirty="0" sz="950" spc="-45">
                <a:latin typeface="Arial MT"/>
                <a:cs typeface="Arial MT"/>
              </a:rPr>
              <a:t> DeliverEase</a:t>
            </a:r>
            <a:r>
              <a:rPr dirty="0" sz="950" spc="65">
                <a:latin typeface="Arial MT"/>
                <a:cs typeface="Arial MT"/>
              </a:rPr>
              <a:t> </a:t>
            </a:r>
            <a:r>
              <a:rPr dirty="0" sz="950" spc="-35">
                <a:solidFill>
                  <a:srgbClr val="0E0E0E"/>
                </a:solidFill>
                <a:latin typeface="Arial MT"/>
                <a:cs typeface="Arial MT"/>
              </a:rPr>
              <a:t>and</a:t>
            </a:r>
            <a:r>
              <a:rPr dirty="0" sz="950" spc="-15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latin typeface="Arial MT"/>
                <a:cs typeface="Arial MT"/>
              </a:rPr>
              <a:t>evaluates</a:t>
            </a:r>
            <a:r>
              <a:rPr dirty="0" sz="950" spc="15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delivery </a:t>
            </a:r>
            <a:r>
              <a:rPr dirty="0" sz="950" spc="-50">
                <a:latin typeface="Arial MT"/>
                <a:cs typeface="Arial MT"/>
              </a:rPr>
              <a:t>choices.</a:t>
            </a:r>
            <a:r>
              <a:rPr dirty="0" sz="950" spc="-5">
                <a:latin typeface="Arial MT"/>
                <a:cs typeface="Arial MT"/>
              </a:rPr>
              <a:t> </a:t>
            </a:r>
            <a:r>
              <a:rPr dirty="0" sz="950" spc="-30">
                <a:latin typeface="Arial MT"/>
                <a:cs typeface="Arial MT"/>
              </a:rPr>
              <a:t>Discovers</a:t>
            </a:r>
            <a:r>
              <a:rPr dirty="0" sz="950" spc="50"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0F0F0F"/>
                </a:solidFill>
                <a:latin typeface="Arial MT"/>
                <a:cs typeface="Arial MT"/>
              </a:rPr>
              <a:t>that</a:t>
            </a:r>
            <a:r>
              <a:rPr dirty="0" sz="950" spc="-2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950" spc="-30">
                <a:solidFill>
                  <a:srgbClr val="0F0F0F"/>
                </a:solidFill>
                <a:latin typeface="Arial MT"/>
                <a:cs typeface="Arial MT"/>
              </a:rPr>
              <a:t>Grubhub</a:t>
            </a:r>
            <a:r>
              <a:rPr dirty="0" sz="950" spc="-1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950" spc="-45">
                <a:solidFill>
                  <a:srgbClr val="1C1C1C"/>
                </a:solidFill>
                <a:latin typeface="Arial MT"/>
                <a:cs typeface="Arial MT"/>
              </a:rPr>
              <a:t>has</a:t>
            </a:r>
            <a:r>
              <a:rPr dirty="0" sz="950" spc="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solidFill>
                  <a:srgbClr val="161616"/>
                </a:solidFill>
                <a:latin typeface="Arial MT"/>
                <a:cs typeface="Arial MT"/>
              </a:rPr>
              <a:t>the</a:t>
            </a:r>
            <a:r>
              <a:rPr dirty="0" sz="950" spc="-4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950" spc="-30">
                <a:latin typeface="Arial MT"/>
                <a:cs typeface="Arial MT"/>
              </a:rPr>
              <a:t>easiest-</a:t>
            </a:r>
            <a:r>
              <a:rPr dirty="0" sz="950" spc="-25">
                <a:latin typeface="Arial MT"/>
                <a:cs typeface="Arial MT"/>
              </a:rPr>
              <a:t>to </a:t>
            </a:r>
            <a:r>
              <a:rPr dirty="0" sz="950" spc="-25">
                <a:solidFill>
                  <a:srgbClr val="282828"/>
                </a:solidFill>
                <a:latin typeface="Arial MT"/>
                <a:cs typeface="Arial MT"/>
              </a:rPr>
              <a:t>use</a:t>
            </a:r>
            <a:r>
              <a:rPr dirty="0" sz="950" spc="-8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151515"/>
                </a:solidFill>
                <a:latin typeface="Arial MT"/>
                <a:cs typeface="Arial MT"/>
              </a:rPr>
              <a:t>interface.</a:t>
            </a:r>
            <a:r>
              <a:rPr dirty="0" sz="950" spc="5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places</a:t>
            </a:r>
            <a:r>
              <a:rPr dirty="0" sz="950" spc="175">
                <a:latin typeface="Arial MT"/>
                <a:cs typeface="Arial MT"/>
              </a:rPr>
              <a:t> </a:t>
            </a:r>
            <a:r>
              <a:rPr dirty="0" sz="950">
                <a:solidFill>
                  <a:srgbClr val="0E0E0E"/>
                </a:solidFill>
                <a:latin typeface="Arial MT"/>
                <a:cs typeface="Arial MT"/>
              </a:rPr>
              <a:t>the </a:t>
            </a:r>
            <a:r>
              <a:rPr dirty="0" sz="950" spc="-20">
                <a:solidFill>
                  <a:srgbClr val="0E0E0E"/>
                </a:solidFill>
                <a:latin typeface="Arial MT"/>
                <a:cs typeface="Arial MT"/>
              </a:rPr>
              <a:t>order</a:t>
            </a:r>
            <a:r>
              <a:rPr dirty="0" sz="950" spc="-5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950" spc="-20">
                <a:latin typeface="Arial MT"/>
                <a:cs typeface="Arial MT"/>
              </a:rPr>
              <a:t>uslng</a:t>
            </a:r>
            <a:r>
              <a:rPr dirty="0" sz="950" spc="-4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Dell</a:t>
            </a:r>
            <a:r>
              <a:rPr dirty="0" sz="950" spc="-35">
                <a:latin typeface="Arial MT"/>
                <a:cs typeface="Arial MT"/>
              </a:rPr>
              <a:t> </a:t>
            </a:r>
            <a:r>
              <a:rPr dirty="0" sz="950" spc="-75">
                <a:latin typeface="Arial MT"/>
                <a:cs typeface="Arial MT"/>
              </a:rPr>
              <a:t>'erEase</a:t>
            </a:r>
            <a:r>
              <a:rPr dirty="0" sz="950" spc="10">
                <a:latin typeface="Arial MT"/>
                <a:cs typeface="Arial MT"/>
              </a:rPr>
              <a:t> </a:t>
            </a:r>
            <a:r>
              <a:rPr dirty="0" sz="950" spc="-25">
                <a:latin typeface="Arial MT"/>
                <a:cs typeface="Arial MT"/>
              </a:rPr>
              <a:t>to </a:t>
            </a:r>
            <a:r>
              <a:rPr dirty="0" sz="950" spc="-10">
                <a:latin typeface="Arial MT"/>
                <a:cs typeface="Arial MT"/>
              </a:rPr>
              <a:t>Grubhutx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13" y="0"/>
            <a:ext cx="909817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D42F">
              <a:alpha val="383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1461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0"/>
              </a:spcBef>
            </a:pPr>
            <a:r>
              <a:rPr dirty="0" sz="2500" spc="-250"/>
              <a:t>EPIC</a:t>
            </a:r>
            <a:r>
              <a:rPr dirty="0" sz="2500" spc="-140"/>
              <a:t> </a:t>
            </a:r>
            <a:r>
              <a:rPr dirty="0" sz="2500">
                <a:latin typeface="Arial MT"/>
                <a:cs typeface="Arial MT"/>
              </a:rPr>
              <a:t>: </a:t>
            </a:r>
            <a:r>
              <a:rPr dirty="0" sz="1700" spc="-75">
                <a:latin typeface="Arial MT"/>
                <a:cs typeface="Arial MT"/>
              </a:rPr>
              <a:t>To</a:t>
            </a:r>
            <a:r>
              <a:rPr dirty="0" sz="1700">
                <a:latin typeface="Arial MT"/>
                <a:cs typeface="Arial MT"/>
              </a:rPr>
              <a:t> Improve User Experience and </a:t>
            </a:r>
            <a:r>
              <a:rPr dirty="0" sz="1700" spc="-10">
                <a:latin typeface="Arial MT"/>
                <a:cs typeface="Arial MT"/>
              </a:rPr>
              <a:t>Integration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21450" y="1029187"/>
            <a:ext cx="8523605" cy="3745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25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Improves</a:t>
            </a:r>
            <a:r>
              <a:rPr dirty="0" sz="1400" spc="1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DeliverEase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by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simplifying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app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navigation,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integrating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popular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delivery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services,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and</a:t>
            </a:r>
            <a:r>
              <a:rPr dirty="0" sz="1400" spc="2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providing </a:t>
            </a:r>
            <a:r>
              <a:rPr dirty="0" sz="1400" spc="-20">
                <a:solidFill>
                  <a:srgbClr val="595959"/>
                </a:solidFill>
                <a:latin typeface="Roboto"/>
                <a:cs typeface="Roboto"/>
              </a:rPr>
              <a:t>tailored</a:t>
            </a:r>
            <a:r>
              <a:rPr dirty="0" sz="14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595959"/>
                </a:solidFill>
                <a:latin typeface="Roboto"/>
                <a:cs typeface="Roboto"/>
              </a:rPr>
              <a:t>experiences</a:t>
            </a:r>
            <a:r>
              <a:rPr dirty="0" sz="14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for</a:t>
            </a:r>
            <a:r>
              <a:rPr dirty="0" sz="14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simple</a:t>
            </a:r>
            <a:r>
              <a:rPr dirty="0" sz="14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meal</a:t>
            </a:r>
            <a:r>
              <a:rPr dirty="0" sz="14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ordering</a:t>
            </a:r>
            <a:r>
              <a:rPr dirty="0" sz="14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and</a:t>
            </a:r>
            <a:r>
              <a:rPr dirty="0" sz="14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595959"/>
                </a:solidFill>
                <a:latin typeface="Roboto"/>
                <a:cs typeface="Roboto"/>
              </a:rPr>
              <a:t>comparison</a:t>
            </a:r>
            <a:r>
              <a:rPr dirty="0" sz="14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while</a:t>
            </a:r>
            <a:r>
              <a:rPr dirty="0" sz="14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putting</a:t>
            </a:r>
            <a:r>
              <a:rPr dirty="0" sz="14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dirty="0" sz="14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needs</a:t>
            </a:r>
            <a:r>
              <a:rPr dirty="0" sz="14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of</a:t>
            </a:r>
            <a:r>
              <a:rPr dirty="0" sz="14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dirty="0" sz="14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595959"/>
                </a:solidFill>
                <a:latin typeface="Roboto"/>
                <a:cs typeface="Roboto"/>
              </a:rPr>
              <a:t>user</a:t>
            </a:r>
            <a:r>
              <a:rPr dirty="0" sz="14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Roboto"/>
                <a:cs typeface="Roboto"/>
              </a:rPr>
              <a:t>first.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1400">
              <a:latin typeface="Roboto"/>
              <a:cs typeface="Roboto"/>
            </a:endParaRPr>
          </a:p>
          <a:p>
            <a:pPr marL="12700" marR="178435">
              <a:lnSpc>
                <a:spcPts val="1370"/>
              </a:lnSpc>
              <a:spcBef>
                <a:spcPts val="5"/>
              </a:spcBef>
            </a:pPr>
            <a:r>
              <a:rPr dirty="0" sz="1200" b="1">
                <a:solidFill>
                  <a:srgbClr val="595959"/>
                </a:solidFill>
                <a:latin typeface="Arial"/>
                <a:cs typeface="Arial"/>
              </a:rPr>
              <a:t>Feature1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:</a:t>
            </a:r>
            <a:r>
              <a:rPr dirty="0" sz="1200" spc="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latin typeface="Roboto"/>
                <a:cs typeface="Roboto"/>
              </a:rPr>
              <a:t>Unified</a:t>
            </a:r>
            <a:r>
              <a:rPr dirty="0" sz="1200" spc="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Search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and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Comparison,</a:t>
            </a:r>
            <a:r>
              <a:rPr dirty="0" sz="1200" spc="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The</a:t>
            </a:r>
            <a:r>
              <a:rPr dirty="0" sz="1200" spc="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search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button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will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be</a:t>
            </a:r>
            <a:r>
              <a:rPr dirty="0" sz="1200" spc="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much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more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enhanced</a:t>
            </a:r>
            <a:r>
              <a:rPr dirty="0" sz="1200" spc="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which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will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compare</a:t>
            </a:r>
            <a:r>
              <a:rPr dirty="0" sz="1200" spc="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the</a:t>
            </a:r>
            <a:r>
              <a:rPr dirty="0" sz="1200" spc="45">
                <a:latin typeface="Roboto"/>
                <a:cs typeface="Roboto"/>
              </a:rPr>
              <a:t> </a:t>
            </a:r>
            <a:r>
              <a:rPr dirty="0" sz="1200" spc="-20">
                <a:latin typeface="Roboto"/>
                <a:cs typeface="Roboto"/>
              </a:rPr>
              <a:t>food restaurants</a:t>
            </a:r>
            <a:r>
              <a:rPr dirty="0" sz="1200" spc="-5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based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on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prices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and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show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the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user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results.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200" b="1">
                <a:latin typeface="Roboto"/>
                <a:cs typeface="Roboto"/>
              </a:rPr>
              <a:t>Feature</a:t>
            </a:r>
            <a:r>
              <a:rPr dirty="0" sz="1200" spc="-15" b="1">
                <a:latin typeface="Roboto"/>
                <a:cs typeface="Roboto"/>
              </a:rPr>
              <a:t> </a:t>
            </a:r>
            <a:r>
              <a:rPr dirty="0" sz="1200" b="1">
                <a:latin typeface="Roboto"/>
                <a:cs typeface="Roboto"/>
              </a:rPr>
              <a:t>2</a:t>
            </a:r>
            <a:r>
              <a:rPr dirty="0" sz="1200">
                <a:latin typeface="Roboto"/>
                <a:cs typeface="Roboto"/>
              </a:rPr>
              <a:t>: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 spc="-35">
                <a:latin typeface="Roboto"/>
                <a:cs typeface="Roboto"/>
              </a:rPr>
              <a:t>Multi-</a:t>
            </a:r>
            <a:r>
              <a:rPr dirty="0" sz="1200" spc="-25">
                <a:latin typeface="Roboto"/>
                <a:cs typeface="Roboto"/>
              </a:rPr>
              <a:t>Platform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 spc="-20">
                <a:latin typeface="Roboto"/>
                <a:cs typeface="Roboto"/>
              </a:rPr>
              <a:t>Integration,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Seamless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 spc="-20">
                <a:latin typeface="Roboto"/>
                <a:cs typeface="Roboto"/>
              </a:rPr>
              <a:t>interaction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with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multiple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food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delivery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 spc="-25">
                <a:latin typeface="Roboto"/>
                <a:cs typeface="Roboto"/>
              </a:rPr>
              <a:t>app</a:t>
            </a:r>
            <a:endParaRPr sz="1200">
              <a:latin typeface="Roboto"/>
              <a:cs typeface="Roboto"/>
            </a:endParaRPr>
          </a:p>
          <a:p>
            <a:pPr marL="12700" marR="175260">
              <a:lnSpc>
                <a:spcPts val="1370"/>
              </a:lnSpc>
              <a:spcBef>
                <a:spcPts val="1235"/>
              </a:spcBef>
            </a:pPr>
            <a:r>
              <a:rPr dirty="0" sz="1200" b="1">
                <a:latin typeface="Roboto"/>
                <a:cs typeface="Roboto"/>
              </a:rPr>
              <a:t>Feature 3</a:t>
            </a:r>
            <a:r>
              <a:rPr dirty="0" sz="1200">
                <a:latin typeface="Roboto"/>
                <a:cs typeface="Roboto"/>
              </a:rPr>
              <a:t>:</a:t>
            </a:r>
            <a:r>
              <a:rPr dirty="0" sz="1200" spc="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User</a:t>
            </a:r>
            <a:r>
              <a:rPr dirty="0" sz="1200" spc="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Account</a:t>
            </a:r>
            <a:r>
              <a:rPr dirty="0" sz="1200" spc="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Linkage and </a:t>
            </a:r>
            <a:r>
              <a:rPr dirty="0" sz="1200" spc="-10">
                <a:latin typeface="Roboto"/>
                <a:cs typeface="Roboto"/>
              </a:rPr>
              <a:t>Personalization,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The user</a:t>
            </a:r>
            <a:r>
              <a:rPr dirty="0" sz="1200" spc="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accounts</a:t>
            </a:r>
            <a:r>
              <a:rPr dirty="0" sz="1200" spc="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which are made on different</a:t>
            </a:r>
            <a:r>
              <a:rPr dirty="0" sz="1200" spc="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delivery</a:t>
            </a:r>
            <a:r>
              <a:rPr dirty="0" sz="1200" spc="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app</a:t>
            </a:r>
            <a:r>
              <a:rPr dirty="0" sz="1200" spc="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can </a:t>
            </a:r>
            <a:r>
              <a:rPr dirty="0" sz="1200" spc="-25">
                <a:latin typeface="Roboto"/>
                <a:cs typeface="Roboto"/>
              </a:rPr>
              <a:t>be </a:t>
            </a:r>
            <a:r>
              <a:rPr dirty="0" sz="1200" spc="-10">
                <a:latin typeface="Roboto"/>
                <a:cs typeface="Roboto"/>
              </a:rPr>
              <a:t>linked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on</a:t>
            </a:r>
            <a:r>
              <a:rPr dirty="0" sz="1200" spc="-3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the</a:t>
            </a:r>
            <a:r>
              <a:rPr dirty="0" sz="1200" spc="-3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DeliverEase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25">
                <a:latin typeface="Roboto"/>
                <a:cs typeface="Roboto"/>
              </a:rPr>
              <a:t>app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200" b="1">
                <a:latin typeface="Roboto"/>
                <a:cs typeface="Roboto"/>
              </a:rPr>
              <a:t>Feature</a:t>
            </a:r>
            <a:r>
              <a:rPr dirty="0" sz="1200" spc="-35" b="1">
                <a:latin typeface="Roboto"/>
                <a:cs typeface="Roboto"/>
              </a:rPr>
              <a:t> </a:t>
            </a:r>
            <a:r>
              <a:rPr dirty="0" sz="1200" b="1">
                <a:latin typeface="Roboto"/>
                <a:cs typeface="Roboto"/>
              </a:rPr>
              <a:t>4</a:t>
            </a:r>
            <a:r>
              <a:rPr dirty="0" sz="1200">
                <a:latin typeface="Roboto"/>
                <a:cs typeface="Roboto"/>
              </a:rPr>
              <a:t>: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20">
                <a:latin typeface="Roboto"/>
                <a:cs typeface="Roboto"/>
              </a:rPr>
              <a:t>Enhanced</a:t>
            </a:r>
            <a:r>
              <a:rPr dirty="0" sz="1200" spc="-3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Cart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and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Group</a:t>
            </a:r>
            <a:r>
              <a:rPr dirty="0" sz="1200" spc="-3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Order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25">
                <a:latin typeface="Roboto"/>
                <a:cs typeface="Roboto"/>
              </a:rPr>
              <a:t>Functionality,</a:t>
            </a:r>
            <a:r>
              <a:rPr dirty="0" sz="1200" spc="-5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The</a:t>
            </a:r>
            <a:r>
              <a:rPr dirty="0" sz="1200" spc="-3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cart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can</a:t>
            </a:r>
            <a:r>
              <a:rPr dirty="0" sz="1200" spc="-3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be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use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for</a:t>
            </a:r>
            <a:r>
              <a:rPr dirty="0" sz="1200" spc="-3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group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orders</a:t>
            </a:r>
            <a:r>
              <a:rPr dirty="0" sz="1200" spc="-3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and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it</a:t>
            </a:r>
            <a:r>
              <a:rPr dirty="0" sz="1200" spc="-3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also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shows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offers</a:t>
            </a:r>
            <a:endParaRPr sz="1200">
              <a:latin typeface="Roboto"/>
              <a:cs typeface="Roboto"/>
            </a:endParaRPr>
          </a:p>
          <a:p>
            <a:pPr marL="12700" marR="168910">
              <a:lnSpc>
                <a:spcPts val="1370"/>
              </a:lnSpc>
              <a:spcBef>
                <a:spcPts val="1235"/>
              </a:spcBef>
            </a:pPr>
            <a:r>
              <a:rPr dirty="0" sz="1200" b="1">
                <a:latin typeface="Roboto"/>
                <a:cs typeface="Roboto"/>
              </a:rPr>
              <a:t>Feature</a:t>
            </a:r>
            <a:r>
              <a:rPr dirty="0" sz="1200" spc="-25" b="1">
                <a:latin typeface="Roboto"/>
                <a:cs typeface="Roboto"/>
              </a:rPr>
              <a:t> </a:t>
            </a:r>
            <a:r>
              <a:rPr dirty="0" sz="1200" b="1">
                <a:latin typeface="Roboto"/>
                <a:cs typeface="Roboto"/>
              </a:rPr>
              <a:t>5</a:t>
            </a:r>
            <a:r>
              <a:rPr dirty="0" sz="1200">
                <a:latin typeface="Roboto"/>
                <a:cs typeface="Roboto"/>
              </a:rPr>
              <a:t>: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Accessibility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and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 spc="-55">
                <a:latin typeface="Roboto"/>
                <a:cs typeface="Roboto"/>
              </a:rPr>
              <a:t>User-</a:t>
            </a:r>
            <a:r>
              <a:rPr dirty="0" sz="1200" spc="-25">
                <a:latin typeface="Roboto"/>
                <a:cs typeface="Roboto"/>
              </a:rPr>
              <a:t>Friendly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Interface,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The</a:t>
            </a:r>
            <a:r>
              <a:rPr dirty="0" sz="1200" spc="-2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user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interface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will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have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clear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visuals,</a:t>
            </a:r>
            <a:r>
              <a:rPr dirty="0" sz="1200" spc="-20">
                <a:latin typeface="Roboto"/>
                <a:cs typeface="Roboto"/>
              </a:rPr>
              <a:t> graphics. </a:t>
            </a:r>
            <a:r>
              <a:rPr dirty="0" sz="1200">
                <a:latin typeface="Roboto"/>
                <a:cs typeface="Roboto"/>
              </a:rPr>
              <a:t>It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will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be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compatible </a:t>
            </a:r>
            <a:r>
              <a:rPr dirty="0" sz="1200">
                <a:latin typeface="Roboto"/>
                <a:cs typeface="Roboto"/>
              </a:rPr>
              <a:t>both</a:t>
            </a:r>
            <a:r>
              <a:rPr dirty="0" sz="1200" spc="-5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on</a:t>
            </a:r>
            <a:r>
              <a:rPr dirty="0" sz="1200" spc="-5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IOS</a:t>
            </a:r>
            <a:r>
              <a:rPr dirty="0" sz="1200" spc="-5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and</a:t>
            </a:r>
            <a:r>
              <a:rPr dirty="0" sz="1200" spc="-5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android.</a:t>
            </a:r>
            <a:endParaRPr sz="1200">
              <a:latin typeface="Roboto"/>
              <a:cs typeface="Roboto"/>
            </a:endParaRPr>
          </a:p>
          <a:p>
            <a:pPr marL="12700" marR="182880">
              <a:lnSpc>
                <a:spcPts val="1370"/>
              </a:lnSpc>
              <a:spcBef>
                <a:spcPts val="1200"/>
              </a:spcBef>
            </a:pPr>
            <a:r>
              <a:rPr dirty="0" sz="1200" b="1">
                <a:latin typeface="Roboto"/>
                <a:cs typeface="Roboto"/>
              </a:rPr>
              <a:t>Feature</a:t>
            </a:r>
            <a:r>
              <a:rPr dirty="0" sz="1200" spc="-40" b="1">
                <a:latin typeface="Roboto"/>
                <a:cs typeface="Roboto"/>
              </a:rPr>
              <a:t> </a:t>
            </a:r>
            <a:r>
              <a:rPr dirty="0" sz="1200" b="1">
                <a:latin typeface="Roboto"/>
                <a:cs typeface="Roboto"/>
              </a:rPr>
              <a:t>6:</a:t>
            </a:r>
            <a:r>
              <a:rPr dirty="0" sz="1200" spc="-35" b="1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Scheduled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Orders,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20">
                <a:latin typeface="Roboto"/>
                <a:cs typeface="Roboto"/>
              </a:rPr>
              <a:t>You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can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schedule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orders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if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you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are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getting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late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or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you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tend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to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forget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to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order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on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time.</a:t>
            </a:r>
            <a:r>
              <a:rPr dirty="0" sz="1200" spc="-5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This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 spc="-20">
                <a:latin typeface="Roboto"/>
                <a:cs typeface="Roboto"/>
              </a:rPr>
              <a:t>will </a:t>
            </a:r>
            <a:r>
              <a:rPr dirty="0" sz="1200">
                <a:latin typeface="Roboto"/>
                <a:cs typeface="Roboto"/>
              </a:rPr>
              <a:t>be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useful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during</a:t>
            </a:r>
            <a:r>
              <a:rPr dirty="0" sz="1200" spc="-3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sales.</a:t>
            </a:r>
            <a:endParaRPr sz="1200">
              <a:latin typeface="Roboto"/>
              <a:cs typeface="Roboto"/>
            </a:endParaRPr>
          </a:p>
          <a:p>
            <a:pPr marL="12700" marR="177165">
              <a:lnSpc>
                <a:spcPts val="1370"/>
              </a:lnSpc>
              <a:spcBef>
                <a:spcPts val="1200"/>
              </a:spcBef>
            </a:pPr>
            <a:r>
              <a:rPr dirty="0" sz="1200" b="1">
                <a:latin typeface="Roboto"/>
                <a:cs typeface="Roboto"/>
              </a:rPr>
              <a:t>Feature</a:t>
            </a:r>
            <a:r>
              <a:rPr dirty="0" sz="1200" spc="-15" b="1">
                <a:latin typeface="Roboto"/>
                <a:cs typeface="Roboto"/>
              </a:rPr>
              <a:t> </a:t>
            </a:r>
            <a:r>
              <a:rPr dirty="0" sz="1200" b="1">
                <a:latin typeface="Roboto"/>
                <a:cs typeface="Roboto"/>
              </a:rPr>
              <a:t>7:</a:t>
            </a:r>
            <a:r>
              <a:rPr dirty="0" sz="1200" spc="-15" b="1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Dietary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Preferences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and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Allergies,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In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this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feature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people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with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dietary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preferences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and</a:t>
            </a:r>
            <a:r>
              <a:rPr dirty="0" sz="1200" spc="-1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allergies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can</a:t>
            </a:r>
            <a:r>
              <a:rPr dirty="0" sz="1200" spc="-2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specify</a:t>
            </a:r>
            <a:r>
              <a:rPr dirty="0" sz="1200" spc="-20">
                <a:latin typeface="Roboto"/>
                <a:cs typeface="Roboto"/>
              </a:rPr>
              <a:t> them </a:t>
            </a:r>
            <a:r>
              <a:rPr dirty="0" sz="1200">
                <a:latin typeface="Roboto"/>
                <a:cs typeface="Roboto"/>
              </a:rPr>
              <a:t>in</a:t>
            </a:r>
            <a:r>
              <a:rPr dirty="0" sz="1200" spc="-5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section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and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later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use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it</a:t>
            </a:r>
            <a:r>
              <a:rPr dirty="0" sz="1200" spc="-50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as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filters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to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select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>
                <a:latin typeface="Roboto"/>
                <a:cs typeface="Roboto"/>
              </a:rPr>
              <a:t>their</a:t>
            </a:r>
            <a:r>
              <a:rPr dirty="0" sz="1200" spc="-45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food.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762" y="396512"/>
            <a:ext cx="9154160" cy="4736465"/>
            <a:chOff x="-4762" y="396512"/>
            <a:chExt cx="9154160" cy="4736465"/>
          </a:xfrm>
        </p:grpSpPr>
        <p:sp>
          <p:nvSpPr>
            <p:cNvPr id="3" name="object 3" descr=""/>
            <p:cNvSpPr/>
            <p:nvPr/>
          </p:nvSpPr>
          <p:spPr>
            <a:xfrm>
              <a:off x="0" y="401281"/>
              <a:ext cx="9144635" cy="494665"/>
            </a:xfrm>
            <a:custGeom>
              <a:avLst/>
              <a:gdLst/>
              <a:ahLst/>
              <a:cxnLst/>
              <a:rect l="l" t="t" r="r" b="b"/>
              <a:pathLst>
                <a:path w="9144635" h="494665">
                  <a:moveTo>
                    <a:pt x="9144013" y="0"/>
                  </a:moveTo>
                  <a:lnTo>
                    <a:pt x="9144013" y="0"/>
                  </a:lnTo>
                  <a:lnTo>
                    <a:pt x="0" y="0"/>
                  </a:lnTo>
                  <a:lnTo>
                    <a:pt x="0" y="494499"/>
                  </a:lnTo>
                  <a:lnTo>
                    <a:pt x="9144013" y="494499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FFD42F">
                <a:alpha val="698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396525"/>
              <a:ext cx="9144635" cy="4736465"/>
            </a:xfrm>
            <a:custGeom>
              <a:avLst/>
              <a:gdLst/>
              <a:ahLst/>
              <a:cxnLst/>
              <a:rect l="l" t="t" r="r" b="b"/>
              <a:pathLst>
                <a:path w="9144635" h="4736465">
                  <a:moveTo>
                    <a:pt x="0" y="0"/>
                  </a:moveTo>
                  <a:lnTo>
                    <a:pt x="0" y="4735874"/>
                  </a:lnTo>
                </a:path>
                <a:path w="9144635" h="4736465">
                  <a:moveTo>
                    <a:pt x="588024" y="0"/>
                  </a:moveTo>
                  <a:lnTo>
                    <a:pt x="588024" y="4735874"/>
                  </a:lnTo>
                </a:path>
                <a:path w="9144635" h="4736465">
                  <a:moveTo>
                    <a:pt x="2334549" y="0"/>
                  </a:moveTo>
                  <a:lnTo>
                    <a:pt x="2334549" y="4735874"/>
                  </a:lnTo>
                </a:path>
                <a:path w="9144635" h="4736465">
                  <a:moveTo>
                    <a:pt x="7065299" y="0"/>
                  </a:moveTo>
                  <a:lnTo>
                    <a:pt x="7065299" y="4735874"/>
                  </a:lnTo>
                </a:path>
                <a:path w="9144635" h="4736465">
                  <a:moveTo>
                    <a:pt x="8058549" y="0"/>
                  </a:moveTo>
                  <a:lnTo>
                    <a:pt x="8058549" y="4735874"/>
                  </a:lnTo>
                </a:path>
                <a:path w="9144635" h="4736465">
                  <a:moveTo>
                    <a:pt x="9144024" y="0"/>
                  </a:moveTo>
                  <a:lnTo>
                    <a:pt x="9144024" y="47358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96519"/>
              <a:ext cx="9144000" cy="4736465"/>
            </a:xfrm>
            <a:custGeom>
              <a:avLst/>
              <a:gdLst/>
              <a:ahLst/>
              <a:cxnLst/>
              <a:rect l="l" t="t" r="r" b="b"/>
              <a:pathLst>
                <a:path w="9144000" h="4736465">
                  <a:moveTo>
                    <a:pt x="9144000" y="4726368"/>
                  </a:moveTo>
                  <a:lnTo>
                    <a:pt x="0" y="4726368"/>
                  </a:lnTo>
                  <a:lnTo>
                    <a:pt x="0" y="4735893"/>
                  </a:lnTo>
                  <a:lnTo>
                    <a:pt x="9144000" y="4735893"/>
                  </a:lnTo>
                  <a:lnTo>
                    <a:pt x="9144000" y="4726368"/>
                  </a:lnTo>
                  <a:close/>
                </a:path>
                <a:path w="9144000" h="4736465">
                  <a:moveTo>
                    <a:pt x="9144000" y="3720579"/>
                  </a:moveTo>
                  <a:lnTo>
                    <a:pt x="0" y="3720579"/>
                  </a:lnTo>
                  <a:lnTo>
                    <a:pt x="0" y="3730104"/>
                  </a:lnTo>
                  <a:lnTo>
                    <a:pt x="9144000" y="3730104"/>
                  </a:lnTo>
                  <a:lnTo>
                    <a:pt x="9144000" y="3720579"/>
                  </a:lnTo>
                  <a:close/>
                </a:path>
                <a:path w="9144000" h="4736465">
                  <a:moveTo>
                    <a:pt x="9144000" y="3100451"/>
                  </a:moveTo>
                  <a:lnTo>
                    <a:pt x="0" y="3100451"/>
                  </a:lnTo>
                  <a:lnTo>
                    <a:pt x="0" y="3109976"/>
                  </a:lnTo>
                  <a:lnTo>
                    <a:pt x="9144000" y="3109976"/>
                  </a:lnTo>
                  <a:lnTo>
                    <a:pt x="9144000" y="3100451"/>
                  </a:lnTo>
                  <a:close/>
                </a:path>
                <a:path w="9144000" h="4736465">
                  <a:moveTo>
                    <a:pt x="9144000" y="2231796"/>
                  </a:moveTo>
                  <a:lnTo>
                    <a:pt x="0" y="2231796"/>
                  </a:lnTo>
                  <a:lnTo>
                    <a:pt x="0" y="2241321"/>
                  </a:lnTo>
                  <a:lnTo>
                    <a:pt x="9144000" y="2241321"/>
                  </a:lnTo>
                  <a:lnTo>
                    <a:pt x="9144000" y="2231796"/>
                  </a:lnTo>
                  <a:close/>
                </a:path>
                <a:path w="9144000" h="4736465">
                  <a:moveTo>
                    <a:pt x="9144000" y="1363154"/>
                  </a:moveTo>
                  <a:lnTo>
                    <a:pt x="0" y="1363154"/>
                  </a:lnTo>
                  <a:lnTo>
                    <a:pt x="0" y="1372679"/>
                  </a:lnTo>
                  <a:lnTo>
                    <a:pt x="9144000" y="1372679"/>
                  </a:lnTo>
                  <a:lnTo>
                    <a:pt x="9144000" y="1363154"/>
                  </a:lnTo>
                  <a:close/>
                </a:path>
                <a:path w="9144000" h="4736465">
                  <a:moveTo>
                    <a:pt x="9144000" y="494499"/>
                  </a:moveTo>
                  <a:lnTo>
                    <a:pt x="0" y="494499"/>
                  </a:lnTo>
                  <a:lnTo>
                    <a:pt x="0" y="504024"/>
                  </a:lnTo>
                  <a:lnTo>
                    <a:pt x="9144000" y="504024"/>
                  </a:lnTo>
                  <a:lnTo>
                    <a:pt x="9144000" y="494499"/>
                  </a:lnTo>
                  <a:close/>
                </a:path>
                <a:path w="9144000" h="4736465">
                  <a:moveTo>
                    <a:pt x="91440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144000" y="95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3025" y="469220"/>
            <a:ext cx="152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latin typeface="Arial"/>
                <a:cs typeface="Arial"/>
              </a:rPr>
              <a:t>ID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1050" y="469220"/>
            <a:ext cx="6680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Arial"/>
                <a:cs typeface="Arial"/>
              </a:rPr>
              <a:t>User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Story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07574" y="469220"/>
            <a:ext cx="12179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Arial"/>
                <a:cs typeface="Arial"/>
              </a:rPr>
              <a:t>Acceptance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Criteria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38325" y="469220"/>
            <a:ext cx="4629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latin typeface="Arial"/>
                <a:cs typeface="Arial"/>
              </a:rPr>
              <a:t>priority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131574" y="469220"/>
            <a:ext cx="7664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latin typeface="Arial"/>
                <a:cs typeface="Arial"/>
              </a:rPr>
              <a:t>Estimation </a:t>
            </a:r>
            <a:r>
              <a:rPr dirty="0" sz="1000" b="1">
                <a:latin typeface="Arial"/>
                <a:cs typeface="Arial"/>
              </a:rPr>
              <a:t>(story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point)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025" y="963719"/>
            <a:ext cx="2584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latin typeface="Arial MT"/>
                <a:cs typeface="Arial MT"/>
              </a:rPr>
              <a:t>FE1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61050" y="964227"/>
            <a:ext cx="153543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am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busy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(sarah),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want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0">
                <a:latin typeface="Arial MT"/>
                <a:cs typeface="Arial MT"/>
              </a:rPr>
              <a:t>a</a:t>
            </a:r>
            <a:r>
              <a:rPr dirty="0" sz="900">
                <a:latin typeface="Arial MT"/>
                <a:cs typeface="Arial MT"/>
              </a:rPr>
              <a:t> simplified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interface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quick </a:t>
            </a:r>
            <a:r>
              <a:rPr dirty="0" sz="900">
                <a:latin typeface="Arial MT"/>
                <a:cs typeface="Arial MT"/>
              </a:rPr>
              <a:t>food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delivery</a:t>
            </a:r>
            <a:r>
              <a:rPr dirty="0" sz="900" spc="-10">
                <a:latin typeface="Arial MT"/>
                <a:cs typeface="Arial MT"/>
              </a:rPr>
              <a:t> comparisons.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67137" y="964227"/>
            <a:ext cx="4303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</a:tabLst>
            </a:pPr>
            <a:r>
              <a:rPr dirty="0" sz="900">
                <a:latin typeface="Arial MT"/>
                <a:cs typeface="Arial MT"/>
              </a:rPr>
              <a:t>Information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on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screen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display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important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information</a:t>
            </a:r>
            <a:r>
              <a:rPr dirty="0" sz="900" spc="20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such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prices, </a:t>
            </a:r>
            <a:r>
              <a:rPr dirty="0" sz="900">
                <a:latin typeface="Arial MT"/>
                <a:cs typeface="Arial MT"/>
              </a:rPr>
              <a:t>delivery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schedules,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available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discounts,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important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interface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design.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567137" y="1375708"/>
            <a:ext cx="4227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</a:tabLst>
            </a:pPr>
            <a:r>
              <a:rPr dirty="0" sz="900">
                <a:latin typeface="Arial MT"/>
                <a:cs typeface="Arial MT"/>
              </a:rPr>
              <a:t>It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easy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users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navigate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app;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it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only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take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two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taps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to </a:t>
            </a:r>
            <a:r>
              <a:rPr dirty="0" sz="900">
                <a:latin typeface="Arial MT"/>
                <a:cs typeface="Arial MT"/>
              </a:rPr>
              <a:t>view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delivery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options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that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are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comparable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given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restaurant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food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item.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138325" y="963719"/>
            <a:ext cx="2870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latin typeface="Arial MT"/>
                <a:cs typeface="Arial MT"/>
              </a:rPr>
              <a:t>High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131574" y="963719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latin typeface="Arial MT"/>
                <a:cs typeface="Arial MT"/>
              </a:rPr>
              <a:t>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025" y="1832370"/>
            <a:ext cx="2584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latin typeface="Arial MT"/>
                <a:cs typeface="Arial MT"/>
              </a:rPr>
              <a:t>FE2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61050" y="1832878"/>
            <a:ext cx="15868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 MT"/>
                <a:cs typeface="Arial MT"/>
              </a:rPr>
              <a:t>I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(Alex,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college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student)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want </a:t>
            </a:r>
            <a:r>
              <a:rPr dirty="0" sz="900" spc="-10">
                <a:latin typeface="Arial MT"/>
                <a:cs typeface="Arial MT"/>
              </a:rPr>
              <a:t>multi-</a:t>
            </a:r>
            <a:r>
              <a:rPr dirty="0" sz="900">
                <a:latin typeface="Arial MT"/>
                <a:cs typeface="Arial MT"/>
              </a:rPr>
              <a:t>app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integration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so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that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0">
                <a:latin typeface="Arial MT"/>
                <a:cs typeface="Arial MT"/>
              </a:rPr>
              <a:t>I</a:t>
            </a:r>
            <a:r>
              <a:rPr dirty="0" sz="900">
                <a:latin typeface="Arial MT"/>
                <a:cs typeface="Arial MT"/>
              </a:rPr>
              <a:t> can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compare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costs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deals </a:t>
            </a:r>
            <a:r>
              <a:rPr dirty="0" sz="900">
                <a:latin typeface="Arial MT"/>
                <a:cs typeface="Arial MT"/>
              </a:rPr>
              <a:t>on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different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platforms.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567137" y="1832878"/>
            <a:ext cx="4354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</a:tabLst>
            </a:pPr>
            <a:r>
              <a:rPr dirty="0" sz="900">
                <a:latin typeface="Arial MT"/>
                <a:cs typeface="Arial MT"/>
              </a:rPr>
              <a:t>Accurate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menu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items,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prices,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delivery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times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searched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query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be </a:t>
            </a:r>
            <a:r>
              <a:rPr dirty="0" sz="900">
                <a:latin typeface="Arial MT"/>
                <a:cs typeface="Arial MT"/>
              </a:rPr>
              <a:t>displayed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via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integration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with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Grubhub,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DoorDash,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UberEATS.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567137" y="2244358"/>
            <a:ext cx="439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</a:tabLst>
            </a:pPr>
            <a:r>
              <a:rPr dirty="0" sz="900" spc="-10">
                <a:latin typeface="Arial MT"/>
                <a:cs typeface="Arial MT"/>
              </a:rPr>
              <a:t>Real-</a:t>
            </a:r>
            <a:r>
              <a:rPr dirty="0" sz="900">
                <a:latin typeface="Arial MT"/>
                <a:cs typeface="Arial MT"/>
              </a:rPr>
              <a:t>time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updates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on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discounts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or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coupons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that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are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available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chosen </a:t>
            </a:r>
            <a:r>
              <a:rPr dirty="0" sz="900">
                <a:latin typeface="Arial MT"/>
                <a:cs typeface="Arial MT"/>
              </a:rPr>
              <a:t>items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from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each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app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provided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system.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38325" y="1832370"/>
            <a:ext cx="2870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latin typeface="Arial MT"/>
                <a:cs typeface="Arial MT"/>
              </a:rPr>
              <a:t>High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131574" y="1832370"/>
            <a:ext cx="167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latin typeface="Arial MT"/>
                <a:cs typeface="Arial MT"/>
              </a:rPr>
              <a:t>13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3025" y="2701020"/>
            <a:ext cx="2584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latin typeface="Arial MT"/>
                <a:cs typeface="Arial MT"/>
              </a:rPr>
              <a:t>FE3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61050" y="2701528"/>
            <a:ext cx="154305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elderly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person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</a:t>
            </a:r>
            <a:r>
              <a:rPr dirty="0" sz="900" spc="2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want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0">
                <a:latin typeface="Arial MT"/>
                <a:cs typeface="Arial MT"/>
              </a:rPr>
              <a:t>a</a:t>
            </a:r>
            <a:r>
              <a:rPr dirty="0" sz="900">
                <a:latin typeface="Arial MT"/>
                <a:cs typeface="Arial MT"/>
              </a:rPr>
              <a:t> more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straightforward</a:t>
            </a:r>
            <a:r>
              <a:rPr dirty="0" sz="900" spc="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interface </a:t>
            </a:r>
            <a:r>
              <a:rPr dirty="0" sz="900">
                <a:latin typeface="Arial MT"/>
                <a:cs typeface="Arial MT"/>
              </a:rPr>
              <a:t>with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larger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fonts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10">
                <a:latin typeface="Arial MT"/>
                <a:cs typeface="Arial MT"/>
              </a:rPr>
              <a:t> clear </a:t>
            </a:r>
            <a:r>
              <a:rPr dirty="0" sz="900">
                <a:latin typeface="Arial MT"/>
                <a:cs typeface="Arial MT"/>
              </a:rPr>
              <a:t>images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improved readability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567137" y="2701528"/>
            <a:ext cx="4152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</a:tabLst>
            </a:pPr>
            <a:r>
              <a:rPr dirty="0" sz="900">
                <a:latin typeface="Arial MT"/>
                <a:cs typeface="Arial MT"/>
              </a:rPr>
              <a:t>Larger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fonts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on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interface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will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ensure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clear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readability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even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users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who </a:t>
            </a:r>
            <a:r>
              <a:rPr dirty="0" sz="900">
                <a:latin typeface="Arial MT"/>
                <a:cs typeface="Arial MT"/>
              </a:rPr>
              <a:t>have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vision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problems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have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trouble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reading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small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text.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567137" y="3113008"/>
            <a:ext cx="4214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</a:tabLst>
            </a:pP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easier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navigation,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visual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components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like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buttons,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icons,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menu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items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clear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easy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0">
                <a:latin typeface="Arial MT"/>
                <a:cs typeface="Arial MT"/>
              </a:rPr>
              <a:t> identify.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138325" y="2701020"/>
            <a:ext cx="477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 MT"/>
                <a:cs typeface="Arial MT"/>
              </a:rPr>
              <a:t>Medium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131574" y="2701020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3025" y="3569670"/>
            <a:ext cx="2584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latin typeface="Arial MT"/>
                <a:cs typeface="Arial MT"/>
              </a:rPr>
              <a:t>FE4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61050" y="3570177"/>
            <a:ext cx="14351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user,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want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search </a:t>
            </a:r>
            <a:r>
              <a:rPr dirty="0" sz="900">
                <a:latin typeface="Arial MT"/>
                <a:cs typeface="Arial MT"/>
              </a:rPr>
              <a:t>feature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accept</a:t>
            </a:r>
            <a:r>
              <a:rPr dirty="0" sz="900" spc="-25">
                <a:latin typeface="Arial MT"/>
                <a:cs typeface="Arial MT"/>
              </a:rPr>
              <a:t> the </a:t>
            </a:r>
            <a:r>
              <a:rPr dirty="0" sz="900">
                <a:latin typeface="Arial MT"/>
                <a:cs typeface="Arial MT"/>
              </a:rPr>
              <a:t>generalised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queries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567137" y="3570177"/>
            <a:ext cx="4190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</a:tabLst>
            </a:pPr>
            <a:r>
              <a:rPr dirty="0" sz="900">
                <a:latin typeface="Arial MT"/>
                <a:cs typeface="Arial MT"/>
              </a:rPr>
              <a:t>It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easy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users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conduct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searches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receive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thorough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results </a:t>
            </a:r>
            <a:r>
              <a:rPr dirty="0" sz="900">
                <a:latin typeface="Arial MT"/>
                <a:cs typeface="Arial MT"/>
              </a:rPr>
              <a:t>even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case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misspellings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or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incomplete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entries.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138325" y="3569670"/>
            <a:ext cx="477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 MT"/>
                <a:cs typeface="Arial MT"/>
              </a:rPr>
              <a:t>Medium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131574" y="3569670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3025" y="4189795"/>
            <a:ext cx="2584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latin typeface="Arial MT"/>
                <a:cs typeface="Arial MT"/>
              </a:rPr>
              <a:t>FE5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61050" y="4190302"/>
            <a:ext cx="149860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user,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want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0">
                <a:latin typeface="Arial MT"/>
                <a:cs typeface="Arial MT"/>
              </a:rPr>
              <a:t>a</a:t>
            </a:r>
            <a:r>
              <a:rPr dirty="0" sz="900">
                <a:latin typeface="Arial MT"/>
                <a:cs typeface="Arial MT"/>
              </a:rPr>
              <a:t> personalized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account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linkage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user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so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that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can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take </a:t>
            </a:r>
            <a:r>
              <a:rPr dirty="0" sz="900">
                <a:latin typeface="Arial MT"/>
                <a:cs typeface="Arial MT"/>
              </a:rPr>
              <a:t>advantage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loyalty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benefits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preferred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pricing.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567137" y="4190302"/>
            <a:ext cx="4291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</a:tabLst>
            </a:pP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-7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strong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authentication </a:t>
            </a:r>
            <a:r>
              <a:rPr dirty="0" sz="900">
                <a:latin typeface="Arial MT"/>
                <a:cs typeface="Arial MT"/>
              </a:rPr>
              <a:t>system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used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by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users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safely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connect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their </a:t>
            </a:r>
            <a:r>
              <a:rPr dirty="0" sz="900">
                <a:latin typeface="Arial MT"/>
                <a:cs typeface="Arial MT"/>
              </a:rPr>
              <a:t>accounts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from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various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delivery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apps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within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DeliverEase.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567137" y="4601783"/>
            <a:ext cx="4380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</a:tabLst>
            </a:pPr>
            <a:r>
              <a:rPr dirty="0" sz="900">
                <a:latin typeface="Arial MT"/>
                <a:cs typeface="Arial MT"/>
              </a:rPr>
              <a:t>User-specific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discounts,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preferred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pricing,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loyalty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rewards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connected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their </a:t>
            </a:r>
            <a:r>
              <a:rPr dirty="0" sz="900">
                <a:latin typeface="Arial MT"/>
                <a:cs typeface="Arial MT"/>
              </a:rPr>
              <a:t>individual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linked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accounts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retrieved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displayed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by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app.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138325" y="4189795"/>
            <a:ext cx="2870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latin typeface="Arial MT"/>
                <a:cs typeface="Arial MT"/>
              </a:rPr>
              <a:t>High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131574" y="4189795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latin typeface="Arial MT"/>
                <a:cs typeface="Arial MT"/>
              </a:rPr>
              <a:t>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72800" y="63880"/>
            <a:ext cx="8121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Sprint</a:t>
            </a:r>
            <a:r>
              <a:rPr dirty="0" sz="18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343124"/>
          <a:ext cx="9220200" cy="4794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705"/>
                <a:gridCol w="1556384"/>
                <a:gridCol w="3896995"/>
                <a:gridCol w="916939"/>
                <a:gridCol w="1826259"/>
              </a:tblGrid>
              <a:tr h="38036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User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Story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Acceptance</a:t>
                      </a:r>
                      <a:r>
                        <a:rPr dirty="0" sz="10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Criteria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Priority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Estimation</a:t>
                      </a:r>
                      <a:r>
                        <a:rPr dirty="0" sz="10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(story</a:t>
                      </a:r>
                      <a:r>
                        <a:rPr dirty="0" sz="10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point)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8318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FE6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Sarah,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want</a:t>
                      </a:r>
                      <a:r>
                        <a:rPr dirty="0" sz="1000" spc="2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add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2290" indent="-304800">
                        <a:lnSpc>
                          <a:spcPts val="1155"/>
                        </a:lnSpc>
                        <a:spcBef>
                          <a:spcPts val="635"/>
                        </a:spcBef>
                        <a:buChar char="●"/>
                        <a:tabLst>
                          <a:tab pos="54229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Features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cart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let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users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add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control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items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High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13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products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different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29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various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platforms.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restaurants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apps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to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single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cart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system.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2290" indent="-304800">
                        <a:lnSpc>
                          <a:spcPts val="1100"/>
                        </a:lnSpc>
                        <a:buChar char="●"/>
                        <a:tabLst>
                          <a:tab pos="54229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summary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chosen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items,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including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prices,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29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quantities,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delivery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information,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shown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in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925">
                        <a:lnSpc>
                          <a:spcPts val="114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cart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interface.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8318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FE7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Alex,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want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find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2290" indent="-304800">
                        <a:lnSpc>
                          <a:spcPts val="1155"/>
                        </a:lnSpc>
                        <a:spcBef>
                          <a:spcPts val="635"/>
                        </a:spcBef>
                        <a:buChar char="●"/>
                        <a:tabLst>
                          <a:tab pos="54229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system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recognize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highlight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any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High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10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greatest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group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order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29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discounts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offers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particularly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relevant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group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discounts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offers.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925">
                        <a:lnSpc>
                          <a:spcPts val="1145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orders.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8318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FE8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2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Mr.</a:t>
                      </a:r>
                      <a:r>
                        <a:rPr dirty="0" sz="10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Johnson,</a:t>
                      </a:r>
                      <a:r>
                        <a:rPr dirty="0" sz="10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00" spc="-2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want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L="304800" marR="86995" indent="-304800">
                        <a:lnSpc>
                          <a:spcPts val="1155"/>
                        </a:lnSpc>
                        <a:spcBef>
                          <a:spcPts val="635"/>
                        </a:spcBef>
                        <a:buChar char="●"/>
                        <a:tabLst>
                          <a:tab pos="30480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delivery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times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shown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ought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precise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and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Medium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reliable</a:t>
                      </a:r>
                      <a:r>
                        <a:rPr dirty="0" sz="1000" spc="-2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delivery</a:t>
                      </a:r>
                      <a:r>
                        <a:rPr dirty="0" sz="10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times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line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corresponding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delivery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apps.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prices to</a:t>
                      </a:r>
                      <a:r>
                        <a:rPr dirty="0" sz="1000" spc="-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minimize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dirty="0" sz="1000" spc="-1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confusion.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8318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FE9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user,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want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my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2290" indent="-304800">
                        <a:lnSpc>
                          <a:spcPts val="1155"/>
                        </a:lnSpc>
                        <a:spcBef>
                          <a:spcPts val="635"/>
                        </a:spcBef>
                        <a:buChar char="●"/>
                        <a:tabLst>
                          <a:tab pos="54229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just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one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click,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users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able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move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their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Medium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10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completed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orders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to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20764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completed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cart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items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appropriate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delivery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apps.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transfer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seamlessly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to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delivery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apps of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my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2290" indent="-304800">
                        <a:lnSpc>
                          <a:spcPts val="1100"/>
                        </a:lnSpc>
                        <a:buChar char="●"/>
                        <a:tabLst>
                          <a:tab pos="54229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DeliverEase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confirm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users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order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has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choice.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925">
                        <a:lnSpc>
                          <a:spcPts val="114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been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transferred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successfully.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8318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F10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user,</a:t>
                      </a:r>
                      <a:r>
                        <a:rPr dirty="0" sz="1000" spc="2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like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2290" indent="-304800">
                        <a:lnSpc>
                          <a:spcPts val="1155"/>
                        </a:lnSpc>
                        <a:spcBef>
                          <a:spcPts val="635"/>
                        </a:spcBef>
                        <a:buChar char="●"/>
                        <a:tabLst>
                          <a:tab pos="54229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order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recommend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related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complimentary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Medium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55"/>
                        </a:lnSpc>
                        <a:spcBef>
                          <a:spcPts val="63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customized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29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products, the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recommendation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 system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ought to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examine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recommendations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29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users'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previous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orders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preferences.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based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previous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635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purchases.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635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635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635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6350">
                      <a:solidFill>
                        <a:srgbClr val="9E9E9E"/>
                      </a:solidFill>
                      <a:prstDash val="solid"/>
                    </a:lnR>
                    <a:lnB w="6350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132000" y="-8694"/>
            <a:ext cx="812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Sprint</a:t>
            </a:r>
            <a:r>
              <a:rPr dirty="0" sz="18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595959"/>
                </a:solidFill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351962"/>
          <a:ext cx="9220200" cy="4746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510"/>
                <a:gridCol w="2159635"/>
                <a:gridCol w="4877435"/>
                <a:gridCol w="711834"/>
                <a:gridCol w="746125"/>
              </a:tblGrid>
              <a:tr h="6807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ID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User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Story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Acceptance</a:t>
                      </a:r>
                      <a:r>
                        <a:rPr dirty="0" sz="10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Criteria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priority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128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Estimatio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(story point)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D42F">
                        <a:alpha val="69808"/>
                      </a:srgbClr>
                    </a:solidFill>
                  </a:tcPr>
                </a:tc>
              </a:tr>
              <a:tr h="86804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F11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2635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Sarah,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want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interface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is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both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aesthetically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pleasing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intuitive.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925" marR="179705" indent="-297815">
                        <a:lnSpc>
                          <a:spcPct val="100000"/>
                        </a:lnSpc>
                        <a:spcBef>
                          <a:spcPts val="635"/>
                        </a:spcBef>
                        <a:buChar char="●"/>
                        <a:tabLst>
                          <a:tab pos="54292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input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testing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sessions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surveys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serve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foundation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for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interface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improvements.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542925" marR="465455" indent="-297815">
                        <a:lnSpc>
                          <a:spcPct val="100000"/>
                        </a:lnSpc>
                        <a:buChar char="●"/>
                        <a:tabLst>
                          <a:tab pos="54292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Simple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navigation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make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easy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users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access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essential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features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without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getting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lost.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High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900" spc="-50">
                          <a:latin typeface="Arial MT"/>
                          <a:cs typeface="Arial MT"/>
                        </a:rPr>
                        <a:t>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F12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4851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Alex,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want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intuitive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user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interface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mobile-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friendly.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925" marR="224154" indent="-297815">
                        <a:lnSpc>
                          <a:spcPct val="100000"/>
                        </a:lnSpc>
                        <a:spcBef>
                          <a:spcPts val="640"/>
                        </a:spcBef>
                        <a:buChar char="●"/>
                        <a:tabLst>
                          <a:tab pos="54292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order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provide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best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possible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viewing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experience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across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range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mobile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devices,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interface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responsive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changes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screen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size.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  <a:buFont typeface="Arial MT"/>
                        <a:buChar char="●"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42290" indent="-29718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●"/>
                        <a:tabLst>
                          <a:tab pos="542290" algn="l"/>
                        </a:tabLst>
                      </a:pP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4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interface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maintain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consistency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across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iOS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-5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Android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platforms.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High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50">
                          <a:latin typeface="Arial MT"/>
                          <a:cs typeface="Arial MT"/>
                        </a:rPr>
                        <a:t>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F13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9017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Mr.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Johnson,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desire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simple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procedures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unambiguous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graphics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facilitate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decision-making.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925" marR="88265" indent="-297815">
                        <a:lnSpc>
                          <a:spcPct val="100000"/>
                        </a:lnSpc>
                        <a:spcBef>
                          <a:spcPts val="640"/>
                        </a:spcBef>
                        <a:buChar char="●"/>
                        <a:tabLst>
                          <a:tab pos="542925" algn="l"/>
                        </a:tabLst>
                      </a:pPr>
                      <a:r>
                        <a:rPr dirty="0" sz="900" spc="-5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avoid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overwhelming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user,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complex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options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features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simplified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or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visually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divided.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542925" marR="205740" indent="-297815">
                        <a:lnSpc>
                          <a:spcPct val="100000"/>
                        </a:lnSpc>
                        <a:buChar char="●"/>
                        <a:tabLst>
                          <a:tab pos="54292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want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visualization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export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capabilities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so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examine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usage trends.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Medium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50">
                          <a:latin typeface="Arial MT"/>
                          <a:cs typeface="Arial MT"/>
                        </a:rPr>
                        <a:t>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6804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F14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9715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user,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like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able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to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schedule</a:t>
                      </a:r>
                      <a:r>
                        <a:rPr dirty="0" sz="900" spc="-3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food</a:t>
                      </a:r>
                      <a:r>
                        <a:rPr dirty="0" sz="900" spc="-2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deliveries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900" spc="-2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advance,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In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order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plan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meals</a:t>
                      </a:r>
                      <a:r>
                        <a:rPr dirty="0" sz="900" spc="-1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have</a:t>
                      </a:r>
                      <a:r>
                        <a:rPr dirty="0" sz="900" spc="-1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them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delivered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at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specific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date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-15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solidFill>
                            <a:srgbClr val="374151"/>
                          </a:solidFill>
                          <a:latin typeface="Arial MT"/>
                          <a:cs typeface="Arial MT"/>
                        </a:rPr>
                        <a:t>time.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925" marR="135255" indent="-297815">
                        <a:lnSpc>
                          <a:spcPct val="100000"/>
                        </a:lnSpc>
                        <a:spcBef>
                          <a:spcPts val="640"/>
                        </a:spcBef>
                        <a:buChar char="●"/>
                        <a:tabLst>
                          <a:tab pos="54292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Permit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plan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orders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according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preferences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future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dates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times.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542925" marR="166370" indent="-297815">
                        <a:lnSpc>
                          <a:spcPct val="100000"/>
                        </a:lnSpc>
                        <a:buChar char="●"/>
                        <a:tabLst>
                          <a:tab pos="54292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Send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users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notifications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reminders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confirm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orders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prior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scheduled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delivery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time.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Medium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50">
                          <a:latin typeface="Arial MT"/>
                          <a:cs typeface="Arial MT"/>
                        </a:rPr>
                        <a:t>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6804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F15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9715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user,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want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able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set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my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allergies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dietary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preferences,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so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food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options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displayed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meet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my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dietary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requirements.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925" marR="218440" indent="-297815">
                        <a:lnSpc>
                          <a:spcPct val="100000"/>
                        </a:lnSpc>
                        <a:spcBef>
                          <a:spcPts val="640"/>
                        </a:spcBef>
                        <a:buChar char="●"/>
                        <a:tabLst>
                          <a:tab pos="54292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Provide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space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where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indicate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dietary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restrictions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(vegan,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vegetarian,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gluten-free)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allergies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(dairy,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nuts,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etc.).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aid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decision-making,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filter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food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options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according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user's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specified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dietary requirements.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High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73000" y="63880"/>
            <a:ext cx="812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Sprint</a:t>
            </a:r>
            <a:r>
              <a:rPr dirty="0" sz="18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595959"/>
                </a:solidFill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5911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0"/>
              </a:spcBef>
            </a:pPr>
            <a:r>
              <a:rPr dirty="0" sz="2500" spc="-85"/>
              <a:t>Product</a:t>
            </a:r>
            <a:r>
              <a:rPr dirty="0" sz="2500" spc="-240"/>
              <a:t> </a:t>
            </a:r>
            <a:r>
              <a:rPr dirty="0" sz="2500" spc="-75"/>
              <a:t>Features</a:t>
            </a:r>
            <a:endParaRPr sz="2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325" y="927299"/>
            <a:ext cx="7673350" cy="40649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650" y="62763"/>
            <a:ext cx="3392804" cy="3333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-60"/>
              <a:t>Workflow</a:t>
            </a:r>
            <a:r>
              <a:rPr dirty="0" sz="2000" spc="-204"/>
              <a:t> </a:t>
            </a:r>
            <a:r>
              <a:rPr dirty="0" sz="2000"/>
              <a:t>Diagram</a:t>
            </a:r>
            <a:r>
              <a:rPr dirty="0" sz="2000" spc="-204"/>
              <a:t> </a:t>
            </a:r>
            <a:r>
              <a:rPr dirty="0" sz="2000" spc="-10"/>
              <a:t>(User)</a:t>
            </a:r>
            <a:endParaRPr sz="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50" y="412750"/>
            <a:ext cx="7429499" cy="46490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5911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0"/>
              </a:spcBef>
            </a:pPr>
            <a:r>
              <a:rPr dirty="0" sz="2500" spc="-70"/>
              <a:t>Workflow</a:t>
            </a:r>
            <a:r>
              <a:rPr dirty="0" sz="2500" spc="-285"/>
              <a:t> </a:t>
            </a:r>
            <a:r>
              <a:rPr dirty="0" sz="2500"/>
              <a:t>Diagram</a:t>
            </a:r>
            <a:r>
              <a:rPr dirty="0" sz="2500" spc="-280"/>
              <a:t> </a:t>
            </a:r>
            <a:r>
              <a:rPr dirty="0" sz="2500" spc="220"/>
              <a:t>(</a:t>
            </a:r>
            <a:r>
              <a:rPr dirty="0" sz="2500" spc="-285"/>
              <a:t> </a:t>
            </a:r>
            <a:r>
              <a:rPr dirty="0" sz="2500" spc="-25"/>
              <a:t>Restaurant)</a:t>
            </a:r>
            <a:endParaRPr sz="2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16" y="1606505"/>
            <a:ext cx="4351287" cy="25971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5080" cy="5143500"/>
          </a:xfrm>
          <a:custGeom>
            <a:avLst/>
            <a:gdLst/>
            <a:ahLst/>
            <a:cxnLst/>
            <a:rect l="l" t="t" r="r" b="b"/>
            <a:pathLst>
              <a:path w="5080" h="5143500">
                <a:moveTo>
                  <a:pt x="4762" y="0"/>
                </a:moveTo>
                <a:lnTo>
                  <a:pt x="4762" y="5143499"/>
                </a:lnTo>
                <a:lnTo>
                  <a:pt x="0" y="5143499"/>
                </a:lnTo>
                <a:lnTo>
                  <a:pt x="0" y="0"/>
                </a:lnTo>
                <a:lnTo>
                  <a:pt x="4762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519237" y="0"/>
            <a:ext cx="9525" cy="3082290"/>
          </a:xfrm>
          <a:custGeom>
            <a:avLst/>
            <a:gdLst/>
            <a:ahLst/>
            <a:cxnLst/>
            <a:rect l="l" t="t" r="r" b="b"/>
            <a:pathLst>
              <a:path w="9525" h="3082290">
                <a:moveTo>
                  <a:pt x="9524" y="3082149"/>
                </a:moveTo>
                <a:lnTo>
                  <a:pt x="0" y="3082149"/>
                </a:lnTo>
                <a:lnTo>
                  <a:pt x="0" y="0"/>
                </a:lnTo>
                <a:lnTo>
                  <a:pt x="9524" y="0"/>
                </a:lnTo>
                <a:lnTo>
                  <a:pt x="9524" y="308214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745574" y="0"/>
            <a:ext cx="19050" cy="3943985"/>
            <a:chOff x="3745574" y="0"/>
            <a:chExt cx="19050" cy="3943985"/>
          </a:xfrm>
        </p:grpSpPr>
        <p:sp>
          <p:nvSpPr>
            <p:cNvPr id="5" name="object 5" descr=""/>
            <p:cNvSpPr/>
            <p:nvPr/>
          </p:nvSpPr>
          <p:spPr>
            <a:xfrm>
              <a:off x="3750337" y="0"/>
              <a:ext cx="9525" cy="1664970"/>
            </a:xfrm>
            <a:custGeom>
              <a:avLst/>
              <a:gdLst/>
              <a:ahLst/>
              <a:cxnLst/>
              <a:rect l="l" t="t" r="r" b="b"/>
              <a:pathLst>
                <a:path w="9525" h="1664970">
                  <a:moveTo>
                    <a:pt x="9524" y="1664924"/>
                  </a:moveTo>
                  <a:lnTo>
                    <a:pt x="0" y="1664924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6649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755099" y="1664925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w="0" h="1417320">
                  <a:moveTo>
                    <a:pt x="0" y="0"/>
                  </a:moveTo>
                  <a:lnTo>
                    <a:pt x="0" y="1417224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755099" y="3082149"/>
              <a:ext cx="0" cy="861694"/>
            </a:xfrm>
            <a:custGeom>
              <a:avLst/>
              <a:gdLst/>
              <a:ahLst/>
              <a:cxnLst/>
              <a:rect l="l" t="t" r="r" b="b"/>
              <a:pathLst>
                <a:path w="0" h="861695">
                  <a:moveTo>
                    <a:pt x="0" y="0"/>
                  </a:moveTo>
                  <a:lnTo>
                    <a:pt x="0" y="86142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6199062" y="0"/>
            <a:ext cx="9525" cy="3943985"/>
          </a:xfrm>
          <a:custGeom>
            <a:avLst/>
            <a:gdLst/>
            <a:ahLst/>
            <a:cxnLst/>
            <a:rect l="l" t="t" r="r" b="b"/>
            <a:pathLst>
              <a:path w="9525" h="3943985">
                <a:moveTo>
                  <a:pt x="9524" y="3943574"/>
                </a:moveTo>
                <a:lnTo>
                  <a:pt x="0" y="3943574"/>
                </a:lnTo>
                <a:lnTo>
                  <a:pt x="0" y="0"/>
                </a:lnTo>
                <a:lnTo>
                  <a:pt x="9524" y="0"/>
                </a:lnTo>
                <a:lnTo>
                  <a:pt x="9524" y="3943574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9139237" y="0"/>
                </a:lnTo>
                <a:lnTo>
                  <a:pt x="0" y="0"/>
                </a:lnTo>
                <a:lnTo>
                  <a:pt x="0" y="4762"/>
                </a:lnTo>
                <a:lnTo>
                  <a:pt x="9139237" y="4762"/>
                </a:lnTo>
                <a:lnTo>
                  <a:pt x="9139237" y="1664919"/>
                </a:lnTo>
                <a:lnTo>
                  <a:pt x="0" y="1664919"/>
                </a:lnTo>
                <a:lnTo>
                  <a:pt x="0" y="1674444"/>
                </a:lnTo>
                <a:lnTo>
                  <a:pt x="9139237" y="1674444"/>
                </a:lnTo>
                <a:lnTo>
                  <a:pt x="9139237" y="3072638"/>
                </a:lnTo>
                <a:lnTo>
                  <a:pt x="0" y="3072638"/>
                </a:lnTo>
                <a:lnTo>
                  <a:pt x="0" y="3082163"/>
                </a:lnTo>
                <a:lnTo>
                  <a:pt x="9139237" y="3082163"/>
                </a:lnTo>
                <a:lnTo>
                  <a:pt x="9139237" y="3934066"/>
                </a:lnTo>
                <a:lnTo>
                  <a:pt x="0" y="3934066"/>
                </a:lnTo>
                <a:lnTo>
                  <a:pt x="0" y="3943591"/>
                </a:lnTo>
                <a:lnTo>
                  <a:pt x="9139237" y="3943591"/>
                </a:lnTo>
                <a:lnTo>
                  <a:pt x="9139237" y="5143500"/>
                </a:lnTo>
                <a:lnTo>
                  <a:pt x="9144000" y="5143500"/>
                </a:lnTo>
                <a:lnTo>
                  <a:pt x="9144000" y="4762"/>
                </a:lnTo>
                <a:lnTo>
                  <a:pt x="914400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3025" y="65913"/>
            <a:ext cx="12109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Product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name </a:t>
            </a:r>
            <a:r>
              <a:rPr dirty="0" sz="1400" b="1">
                <a:latin typeface="Arial"/>
                <a:cs typeface="Arial"/>
              </a:rPr>
              <a:t>Vision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&amp;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Goal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97025" y="65913"/>
            <a:ext cx="4013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 b="1">
                <a:latin typeface="Arial"/>
                <a:cs typeface="Arial"/>
              </a:rPr>
              <a:t>Epic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828124" y="65913"/>
            <a:ext cx="204088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Product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Success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Matrix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276850" y="65913"/>
            <a:ext cx="82105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Workflow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025" y="1735588"/>
            <a:ext cx="1270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User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Personas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97025" y="1735588"/>
            <a:ext cx="893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Wireframe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828124" y="1735588"/>
            <a:ext cx="7461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Mock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up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76850" y="1735588"/>
            <a:ext cx="14878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Product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025" y="3143312"/>
            <a:ext cx="21882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Sprint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1,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sprint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2,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Sprint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spc="-50" b="1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Weeks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1-</a:t>
            </a:r>
            <a:r>
              <a:rPr dirty="0" sz="1400" spc="-5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828124" y="3143312"/>
            <a:ext cx="8655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1594" marR="5080" indent="-4953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Sequence Diagram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76850" y="3143312"/>
            <a:ext cx="796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Use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case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3025" y="4004738"/>
            <a:ext cx="97281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Storyboard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12475"/>
              <a:ext cx="597301" cy="116492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650" y="2132175"/>
              <a:ext cx="595825" cy="8937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725" y="1989307"/>
              <a:ext cx="510924" cy="76582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4976" y="371050"/>
              <a:ext cx="2055266" cy="114542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799" y="361300"/>
              <a:ext cx="2088738" cy="116492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3367" y="539763"/>
              <a:ext cx="1330124" cy="89109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0054" y="3101127"/>
              <a:ext cx="739080" cy="77373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9937" y="4121337"/>
              <a:ext cx="595827" cy="102215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350" y="4201490"/>
              <a:ext cx="713279" cy="88124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4000" y="4182100"/>
              <a:ext cx="331341" cy="61977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4400" y="4126784"/>
              <a:ext cx="595825" cy="101126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7224" y="4126775"/>
              <a:ext cx="681424" cy="101127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3325" y="4059708"/>
              <a:ext cx="595824" cy="106714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67000" y="4089250"/>
              <a:ext cx="510924" cy="105424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98075" y="4403819"/>
              <a:ext cx="189987" cy="18998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54375" y="4403819"/>
              <a:ext cx="189987" cy="18998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8725" y="4403819"/>
              <a:ext cx="189987" cy="18998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5087" y="4403819"/>
              <a:ext cx="189987" cy="18998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0624" y="4396994"/>
              <a:ext cx="189987" cy="18998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4400" y="1989309"/>
              <a:ext cx="595825" cy="101126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52430" y="1731789"/>
              <a:ext cx="867564" cy="112584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7525" y="1783637"/>
              <a:ext cx="595827" cy="102215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74175" y="3214788"/>
              <a:ext cx="639789" cy="61220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42573" y="0"/>
              <a:ext cx="1201426" cy="166967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9525" y="1989301"/>
              <a:ext cx="1908977" cy="101127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50" y="570350"/>
              <a:ext cx="1354650" cy="955874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68577" y="2003031"/>
              <a:ext cx="489430" cy="97886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54067" y="1965759"/>
              <a:ext cx="510924" cy="1058361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23470" y="1945872"/>
              <a:ext cx="625233" cy="10981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153162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200"/>
              <a:t>Use</a:t>
            </a:r>
            <a:r>
              <a:rPr dirty="0" sz="2500" spc="-285"/>
              <a:t> </a:t>
            </a:r>
            <a:r>
              <a:rPr dirty="0" sz="2500" spc="-40"/>
              <a:t>Case</a:t>
            </a:r>
            <a:endParaRPr sz="2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021" y="97104"/>
            <a:ext cx="4296869" cy="49280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927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0"/>
              </a:spcBef>
            </a:pPr>
            <a:r>
              <a:rPr dirty="0" spc="-85"/>
              <a:t>Sequence</a:t>
            </a:r>
            <a:r>
              <a:rPr dirty="0" spc="-225"/>
              <a:t> </a:t>
            </a:r>
            <a:r>
              <a:rPr dirty="0" spc="-10"/>
              <a:t>Diagram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4503" y="936667"/>
            <a:ext cx="4091011" cy="39153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754" y="1505264"/>
            <a:ext cx="3151028" cy="36164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336682"/>
            <a:ext cx="2074545" cy="4400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00" spc="-40"/>
              <a:t>Wire</a:t>
            </a:r>
            <a:r>
              <a:rPr dirty="0" sz="2700" spc="-300"/>
              <a:t> </a:t>
            </a:r>
            <a:r>
              <a:rPr dirty="0" sz="2700" spc="-40"/>
              <a:t>Frame</a:t>
            </a:r>
            <a:endParaRPr sz="2700"/>
          </a:p>
        </p:txBody>
      </p:sp>
      <p:sp>
        <p:nvSpPr>
          <p:cNvPr id="3" name="object 3" descr=""/>
          <p:cNvSpPr txBox="1"/>
          <p:nvPr/>
        </p:nvSpPr>
        <p:spPr>
          <a:xfrm>
            <a:off x="1167624" y="4267112"/>
            <a:ext cx="136842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Login</a:t>
            </a:r>
            <a:r>
              <a:rPr dirty="0" sz="11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Page,</a:t>
            </a:r>
            <a:r>
              <a:rPr dirty="0" sz="11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1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can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login</a:t>
            </a:r>
            <a:r>
              <a:rPr dirty="0" sz="11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their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email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or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even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create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 an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account.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83375" y="4193211"/>
            <a:ext cx="176403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List</a:t>
            </a:r>
            <a:r>
              <a:rPr dirty="0" sz="11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100" spc="-7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Apps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like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Uber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595959"/>
                </a:solidFill>
                <a:latin typeface="Arial MT"/>
                <a:cs typeface="Arial MT"/>
              </a:rPr>
              <a:t>Eats,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Doordash</a:t>
            </a:r>
            <a:r>
              <a:rPr dirty="0" sz="11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etc,</a:t>
            </a:r>
            <a:r>
              <a:rPr dirty="0" sz="11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are</a:t>
            </a:r>
            <a:r>
              <a:rPr dirty="0" sz="11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displayed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after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1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1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searches</a:t>
            </a:r>
            <a:r>
              <a:rPr dirty="0" sz="11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50">
                <a:solidFill>
                  <a:srgbClr val="595959"/>
                </a:solidFill>
                <a:latin typeface="Arial MT"/>
                <a:cs typeface="Arial MT"/>
              </a:rPr>
              <a:t>a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food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item.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can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choose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after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 comparing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 apps.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30925" y="4193211"/>
            <a:ext cx="146875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1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Food</a:t>
            </a:r>
            <a:r>
              <a:rPr dirty="0" sz="11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review</a:t>
            </a:r>
            <a:r>
              <a:rPr dirty="0" sz="11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page,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1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delivery</a:t>
            </a:r>
            <a:r>
              <a:rPr dirty="0" sz="11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time,</a:t>
            </a:r>
            <a:r>
              <a:rPr dirty="0" sz="11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price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1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description</a:t>
            </a:r>
            <a:r>
              <a:rPr dirty="0" sz="11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is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mentioned.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603" y="1124583"/>
            <a:ext cx="1524543" cy="304909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7097" y="1150524"/>
            <a:ext cx="1372199" cy="28424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8872" y="1151166"/>
            <a:ext cx="1372200" cy="284115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6099" y="364146"/>
            <a:ext cx="1474324" cy="48938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46950" y="183449"/>
            <a:ext cx="292499" cy="292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70725" y="3881278"/>
            <a:ext cx="192214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Cart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page,</a:t>
            </a:r>
            <a:r>
              <a:rPr dirty="0" sz="12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items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that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are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added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cart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can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be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seen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here,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can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proceed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2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payment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if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everything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 is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looking</a:t>
            </a:r>
            <a:r>
              <a:rPr dirty="0" sz="12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fine.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98725" y="3880771"/>
            <a:ext cx="173164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This</a:t>
            </a:r>
            <a:r>
              <a:rPr dirty="0" sz="13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3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Arial MT"/>
                <a:cs typeface="Arial MT"/>
              </a:rPr>
              <a:t>payment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page,</a:t>
            </a:r>
            <a:r>
              <a:rPr dirty="0" sz="13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3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total</a:t>
            </a:r>
            <a:r>
              <a:rPr dirty="0" sz="13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bill</a:t>
            </a:r>
            <a:r>
              <a:rPr dirty="0" sz="13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595959"/>
                </a:solidFill>
                <a:latin typeface="Arial MT"/>
                <a:cs typeface="Arial MT"/>
              </a:rPr>
              <a:t>will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3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Arial MT"/>
                <a:cs typeface="Arial MT"/>
              </a:rPr>
              <a:t>displayed</a:t>
            </a:r>
            <a:r>
              <a:rPr dirty="0" sz="13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 spc="-25">
                <a:solidFill>
                  <a:srgbClr val="595959"/>
                </a:solidFill>
                <a:latin typeface="Arial MT"/>
                <a:cs typeface="Arial MT"/>
              </a:rPr>
              <a:t>and </a:t>
            </a:r>
            <a:r>
              <a:rPr dirty="0" sz="1300" spc="-10">
                <a:solidFill>
                  <a:srgbClr val="595959"/>
                </a:solidFill>
                <a:latin typeface="Arial MT"/>
                <a:cs typeface="Arial MT"/>
              </a:rPr>
              <a:t>additional explore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option</a:t>
            </a:r>
            <a:r>
              <a:rPr dirty="0" sz="13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3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595959"/>
                </a:solidFill>
                <a:latin typeface="Arial MT"/>
                <a:cs typeface="Arial MT"/>
              </a:rPr>
              <a:t>also</a:t>
            </a:r>
            <a:r>
              <a:rPr dirty="0" sz="13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Arial MT"/>
                <a:cs typeface="Arial MT"/>
              </a:rPr>
              <a:t>displayed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874" y="731575"/>
            <a:ext cx="1396399" cy="288084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5249" y="748694"/>
            <a:ext cx="1396399" cy="286261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490807"/>
            <a:ext cx="956016" cy="165269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6651" y="3533141"/>
            <a:ext cx="1167348" cy="15644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12" y="253415"/>
            <a:ext cx="1480820" cy="4248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600" spc="-120"/>
              <a:t>Mock</a:t>
            </a:r>
            <a:r>
              <a:rPr dirty="0" sz="2600" spc="-295"/>
              <a:t> </a:t>
            </a:r>
            <a:r>
              <a:rPr dirty="0" sz="2600" spc="-80"/>
              <a:t>Up</a:t>
            </a:r>
            <a:endParaRPr sz="2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600" y="1475250"/>
            <a:ext cx="1529100" cy="28601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9900" y="1475249"/>
            <a:ext cx="1442024" cy="28601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8125" y="1505817"/>
            <a:ext cx="1442024" cy="279904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5549" y="1053331"/>
            <a:ext cx="1243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Login</a:t>
            </a:r>
            <a:r>
              <a:rPr dirty="0" sz="1800" spc="-7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80475" y="1053331"/>
            <a:ext cx="127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Home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 Page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477099" y="4519353"/>
            <a:ext cx="2073910" cy="598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</a:pP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Select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best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deals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offered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by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partners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get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discount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food.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77099" y="1053331"/>
            <a:ext cx="1992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Select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best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Arial"/>
                <a:cs typeface="Arial"/>
              </a:rPr>
              <a:t>option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54975" y="4519454"/>
            <a:ext cx="19723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Select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or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Search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food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items,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find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top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food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times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section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more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fun.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97449" y="4484554"/>
            <a:ext cx="15741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Login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email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and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password,</a:t>
            </a:r>
            <a:r>
              <a:rPr dirty="0" sz="12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or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create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 an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account.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525" y="869800"/>
            <a:ext cx="1463399" cy="29172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7812" y="835849"/>
            <a:ext cx="1361074" cy="31215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1850" y="946108"/>
            <a:ext cx="1529106" cy="308369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81750" y="4082329"/>
            <a:ext cx="12611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2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Chooses</a:t>
            </a:r>
            <a:r>
              <a:rPr dirty="0" sz="12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restaurant</a:t>
            </a:r>
            <a:r>
              <a:rPr dirty="0" sz="12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they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want</a:t>
            </a:r>
            <a:r>
              <a:rPr dirty="0" sz="12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order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from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Uber</a:t>
            </a:r>
            <a:r>
              <a:rPr dirty="0" sz="12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eats.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278625" y="4207204"/>
            <a:ext cx="19640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2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200" spc="2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Reviews</a:t>
            </a:r>
            <a:r>
              <a:rPr dirty="0" sz="1200" spc="2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2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cart,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checks</a:t>
            </a:r>
            <a:r>
              <a:rPr dirty="0" sz="1200" spc="47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200" spc="48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47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prices</a:t>
            </a:r>
            <a:r>
              <a:rPr dirty="0" sz="1200" spc="48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and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offers.</a:t>
            </a:r>
            <a:r>
              <a:rPr dirty="0" sz="12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200" spc="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then</a:t>
            </a:r>
            <a:r>
              <a:rPr dirty="0" sz="1200" spc="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proceeds</a:t>
            </a:r>
            <a:r>
              <a:rPr dirty="0" sz="1200" spc="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to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checkout.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77100" y="4234053"/>
            <a:ext cx="19640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1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cards</a:t>
            </a:r>
            <a:r>
              <a:rPr dirty="0" sz="1200" spc="1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200" spc="1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200" spc="1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displayed,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200" spc="3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order</a:t>
            </a:r>
            <a:r>
              <a:rPr dirty="0" sz="1200" spc="36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summary</a:t>
            </a:r>
            <a:r>
              <a:rPr dirty="0" sz="1200" spc="3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200" spc="36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595959"/>
                </a:solidFill>
                <a:latin typeface="Arial MT"/>
                <a:cs typeface="Arial MT"/>
              </a:rPr>
              <a:t>also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displayed.</a:t>
            </a:r>
            <a:r>
              <a:rPr dirty="0" sz="12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Ussr</a:t>
            </a:r>
            <a:r>
              <a:rPr dirty="0" sz="12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can</a:t>
            </a:r>
            <a:r>
              <a:rPr dirty="0" sz="1200" spc="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proceed </a:t>
            </a:r>
            <a:r>
              <a:rPr dirty="0" sz="12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2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595959"/>
                </a:solidFill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4475" y="443631"/>
            <a:ext cx="1231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Menu</a:t>
            </a:r>
            <a:r>
              <a:rPr dirty="0" sz="18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46824" y="416781"/>
            <a:ext cx="109283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Cart</a:t>
            </a:r>
            <a:r>
              <a:rPr dirty="0" sz="1800" spc="-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177100" y="443631"/>
            <a:ext cx="173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Check</a:t>
            </a: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out</a:t>
            </a: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E1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0300" y="1934922"/>
            <a:ext cx="3551554" cy="7448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00" spc="-455">
                <a:solidFill>
                  <a:srgbClr val="FFFFFF"/>
                </a:solidFill>
              </a:rPr>
              <a:t>THANK</a:t>
            </a:r>
            <a:r>
              <a:rPr dirty="0" sz="4700" spc="-550">
                <a:solidFill>
                  <a:srgbClr val="FFFFFF"/>
                </a:solidFill>
              </a:rPr>
              <a:t> </a:t>
            </a:r>
            <a:r>
              <a:rPr dirty="0" sz="4700" spc="-484">
                <a:solidFill>
                  <a:srgbClr val="FFFFFF"/>
                </a:solidFill>
              </a:rPr>
              <a:t>YOU</a:t>
            </a:r>
            <a:endParaRPr sz="4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E16E">
              <a:alpha val="295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48888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85"/>
              <a:t>Product</a:t>
            </a:r>
            <a:r>
              <a:rPr dirty="0" sz="2500" spc="-265"/>
              <a:t> </a:t>
            </a:r>
            <a:r>
              <a:rPr dirty="0" sz="2500" spc="-60"/>
              <a:t>Name,</a:t>
            </a:r>
            <a:r>
              <a:rPr dirty="0" sz="2500" spc="-265"/>
              <a:t> </a:t>
            </a:r>
            <a:r>
              <a:rPr dirty="0" sz="2500" spc="-90"/>
              <a:t>Vision</a:t>
            </a:r>
            <a:r>
              <a:rPr dirty="0" sz="2500" spc="-260"/>
              <a:t> </a:t>
            </a:r>
            <a:r>
              <a:rPr dirty="0" sz="2500" spc="-65"/>
              <a:t>or</a:t>
            </a:r>
            <a:r>
              <a:rPr dirty="0" sz="2500" spc="-265"/>
              <a:t> </a:t>
            </a:r>
            <a:r>
              <a:rPr dirty="0" sz="2500" spc="-10"/>
              <a:t>Goal</a:t>
            </a:r>
            <a:r>
              <a:rPr dirty="0" sz="2500" spc="-10">
                <a:latin typeface="Arial MT"/>
                <a:cs typeface="Arial MT"/>
              </a:rPr>
              <a:t>.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4725" y="1210971"/>
            <a:ext cx="8374380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595959"/>
                </a:solidFill>
                <a:latin typeface="Roboto"/>
                <a:cs typeface="Roboto"/>
              </a:rPr>
              <a:t>Product</a:t>
            </a:r>
            <a:r>
              <a:rPr dirty="0" sz="1300" spc="-30" b="1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b="1">
                <a:solidFill>
                  <a:srgbClr val="595959"/>
                </a:solidFill>
                <a:latin typeface="Roboto"/>
                <a:cs typeface="Roboto"/>
              </a:rPr>
              <a:t>Name</a:t>
            </a:r>
            <a:r>
              <a:rPr dirty="0" sz="1300" spc="-25" b="1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:</a:t>
            </a:r>
            <a:r>
              <a:rPr dirty="0" sz="1300" spc="27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DeliverEase</a:t>
            </a:r>
            <a:endParaRPr sz="13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300" b="1">
                <a:solidFill>
                  <a:srgbClr val="595959"/>
                </a:solidFill>
                <a:latin typeface="Roboto"/>
                <a:cs typeface="Roboto"/>
              </a:rPr>
              <a:t>Vision</a:t>
            </a:r>
            <a:r>
              <a:rPr dirty="0" sz="1300" spc="-40" b="1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b="1">
                <a:solidFill>
                  <a:srgbClr val="595959"/>
                </a:solidFill>
                <a:latin typeface="Roboto"/>
                <a:cs typeface="Roboto"/>
              </a:rPr>
              <a:t>or</a:t>
            </a:r>
            <a:r>
              <a:rPr dirty="0" sz="1300" spc="-40" b="1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20" b="1">
                <a:solidFill>
                  <a:srgbClr val="595959"/>
                </a:solidFill>
                <a:latin typeface="Roboto"/>
                <a:cs typeface="Roboto"/>
              </a:rPr>
              <a:t>Goal</a:t>
            </a:r>
            <a:endParaRPr sz="1300">
              <a:latin typeface="Roboto"/>
              <a:cs typeface="Roboto"/>
            </a:endParaRPr>
          </a:p>
          <a:p>
            <a:pPr marL="12700" marR="336550">
              <a:lnSpc>
                <a:spcPct val="130000"/>
              </a:lnSpc>
              <a:spcBef>
                <a:spcPts val="720"/>
              </a:spcBef>
            </a:pP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Our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mission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at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DeliverEase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is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to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completely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transform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food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delivery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20">
                <a:solidFill>
                  <a:srgbClr val="595959"/>
                </a:solidFill>
                <a:latin typeface="Roboto"/>
                <a:cs typeface="Roboto"/>
              </a:rPr>
              <a:t>industry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by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developing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a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user-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focused, 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all-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inclusive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platform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that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redefines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20">
                <a:solidFill>
                  <a:srgbClr val="595959"/>
                </a:solidFill>
                <a:latin typeface="Roboto"/>
                <a:cs typeface="Roboto"/>
              </a:rPr>
              <a:t>efficiency,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20">
                <a:solidFill>
                  <a:srgbClr val="595959"/>
                </a:solidFill>
                <a:latin typeface="Roboto"/>
                <a:cs typeface="Roboto"/>
              </a:rPr>
              <a:t>affordability,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and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convenience.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Our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objective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is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to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tackle</a:t>
            </a:r>
            <a:r>
              <a:rPr dirty="0" sz="1300" spc="-3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25">
                <a:solidFill>
                  <a:srgbClr val="595959"/>
                </a:solidFill>
                <a:latin typeface="Roboto"/>
                <a:cs typeface="Roboto"/>
              </a:rPr>
              <a:t>the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common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problems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faced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by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food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delivery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aficionados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across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globe,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namely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exorbitant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prices,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extended waiting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periods,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and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tiresome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process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of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juggling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several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delivery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applications.</a:t>
            </a:r>
            <a:endParaRPr sz="1300">
              <a:latin typeface="Roboto"/>
              <a:cs typeface="Roboto"/>
            </a:endParaRPr>
          </a:p>
          <a:p>
            <a:pPr marL="12700" marR="5080">
              <a:lnSpc>
                <a:spcPct val="130000"/>
              </a:lnSpc>
              <a:spcBef>
                <a:spcPts val="1200"/>
              </a:spcBef>
            </a:pP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Our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main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objective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is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to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position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DeliverEase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as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standard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solution,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20">
                <a:solidFill>
                  <a:srgbClr val="595959"/>
                </a:solidFill>
                <a:latin typeface="Roboto"/>
                <a:cs typeface="Roboto"/>
              </a:rPr>
              <a:t>providing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users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looking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for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best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20">
                <a:solidFill>
                  <a:srgbClr val="595959"/>
                </a:solidFill>
                <a:latin typeface="Roboto"/>
                <a:cs typeface="Roboto"/>
              </a:rPr>
              <a:t>meal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delivery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options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with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a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smooth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and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45">
                <a:solidFill>
                  <a:srgbClr val="595959"/>
                </a:solidFill>
                <a:latin typeface="Roboto"/>
                <a:cs typeface="Roboto"/>
              </a:rPr>
              <a:t>hassle-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free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experience.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Our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goal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is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to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become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preferred</a:t>
            </a:r>
            <a:r>
              <a:rPr dirty="0" sz="1300" spc="-4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platform</a:t>
            </a:r>
            <a:r>
              <a:rPr dirty="0" sz="1300" spc="-3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that</a:t>
            </a:r>
            <a:r>
              <a:rPr dirty="0" sz="1300" spc="1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helps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users</a:t>
            </a:r>
            <a:r>
              <a:rPr dirty="0" sz="1300" spc="-5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enjoy</a:t>
            </a:r>
            <a:r>
              <a:rPr dirty="0" sz="1300" spc="-5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their</a:t>
            </a:r>
            <a:r>
              <a:rPr dirty="0" sz="1300" spc="-5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favourite</a:t>
            </a:r>
            <a:r>
              <a:rPr dirty="0" sz="1300" spc="-5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meals</a:t>
            </a:r>
            <a:r>
              <a:rPr dirty="0" sz="1300" spc="-5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more</a:t>
            </a:r>
            <a:r>
              <a:rPr dirty="0" sz="1300" spc="-5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intelligently</a:t>
            </a:r>
            <a:r>
              <a:rPr dirty="0" sz="1300" spc="-5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while</a:t>
            </a:r>
            <a:r>
              <a:rPr dirty="0" sz="1300" spc="-5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also</a:t>
            </a:r>
            <a:r>
              <a:rPr dirty="0" sz="1300" spc="-5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streamlining</a:t>
            </a:r>
            <a:r>
              <a:rPr dirty="0" sz="1300" spc="-5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dirty="0" sz="1300" spc="-5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ordering</a:t>
            </a:r>
            <a:r>
              <a:rPr dirty="0" sz="1300" spc="-55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595959"/>
                </a:solidFill>
                <a:latin typeface="Roboto"/>
                <a:cs typeface="Roboto"/>
              </a:rPr>
              <a:t>process.</a:t>
            </a:r>
            <a:endParaRPr sz="1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E16E">
              <a:alpha val="295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5911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0"/>
              </a:spcBef>
            </a:pPr>
            <a:r>
              <a:rPr dirty="0" sz="2500" spc="-80"/>
              <a:t>Detailed</a:t>
            </a:r>
            <a:r>
              <a:rPr dirty="0" sz="2500" spc="-250"/>
              <a:t> </a:t>
            </a:r>
            <a:r>
              <a:rPr dirty="0" sz="2500" spc="-90"/>
              <a:t>Vision</a:t>
            </a:r>
            <a:r>
              <a:rPr dirty="0" sz="2500" spc="-250"/>
              <a:t> </a:t>
            </a:r>
            <a:r>
              <a:rPr dirty="0" sz="2500" spc="-80"/>
              <a:t>Elements</a:t>
            </a:r>
            <a:endParaRPr sz="2500"/>
          </a:p>
        </p:txBody>
      </p:sp>
      <p:sp>
        <p:nvSpPr>
          <p:cNvPr id="4" name="object 4" descr=""/>
          <p:cNvSpPr txBox="1"/>
          <p:nvPr/>
        </p:nvSpPr>
        <p:spPr>
          <a:xfrm>
            <a:off x="384725" y="1220470"/>
            <a:ext cx="8331200" cy="315658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220345">
              <a:lnSpc>
                <a:spcPct val="103899"/>
              </a:lnSpc>
              <a:spcBef>
                <a:spcPts val="40"/>
              </a:spcBef>
            </a:pP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Streamlined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Experience:</a:t>
            </a:r>
            <a:r>
              <a:rPr dirty="0" sz="10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interface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should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simple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understandable,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it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should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simplify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complexity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comparing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prices,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wait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time,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deals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across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different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delivery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services.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Our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app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aims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remove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frustration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switching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multiple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apps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offers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price comparison.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So,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good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experience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grand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vision.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04000"/>
              </a:lnSpc>
            </a:pP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Empowering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Users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information:</a:t>
            </a:r>
            <a:r>
              <a:rPr dirty="0" sz="1000" spc="-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As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our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app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focus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multiple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platforms,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it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important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provide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accurate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make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informed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choices.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We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aim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present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transparent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detailed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insights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about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available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options,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making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sure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finding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what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they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get.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86360">
              <a:lnSpc>
                <a:spcPct val="103899"/>
              </a:lnSpc>
            </a:pP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Optimization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time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cost: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our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goal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save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users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time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cost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(if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possible).</a:t>
            </a:r>
            <a:r>
              <a:rPr dirty="0" sz="10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This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can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done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through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seamless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interactions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leading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food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delivery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app.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tend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optimize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food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ordering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process,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get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access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most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cost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effective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time-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efficient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delivery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options.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79070">
              <a:lnSpc>
                <a:spcPct val="103899"/>
              </a:lnSpc>
              <a:spcBef>
                <a:spcPts val="5"/>
              </a:spcBef>
            </a:pP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Continuous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innovation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improvements:</a:t>
            </a:r>
            <a:r>
              <a:rPr dirty="0" sz="10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platform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continue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improve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do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well.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tend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get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out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hands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involved</a:t>
            </a:r>
            <a:r>
              <a:rPr dirty="0" sz="10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cutting-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edge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technologies.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Such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fuzzy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logic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algorithms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monitor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tracks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users.</a:t>
            </a:r>
            <a:r>
              <a:rPr dirty="0" sz="10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This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ensure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that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deliver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ease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always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up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date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and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relevant.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223520">
              <a:lnSpc>
                <a:spcPct val="103899"/>
              </a:lnSpc>
              <a:spcBef>
                <a:spcPts val="5"/>
              </a:spcBef>
            </a:pP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Commitment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satisfaction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trust: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satisfaction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plays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major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role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setting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up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standards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app,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aim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consistently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deliver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595959"/>
                </a:solidFill>
                <a:latin typeface="Arial MT"/>
                <a:cs typeface="Arial MT"/>
              </a:rPr>
              <a:t>a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reliable,</a:t>
            </a:r>
            <a:r>
              <a:rPr dirty="0" sz="10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secure,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transparent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service.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give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most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importance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feedback.</a:t>
            </a:r>
            <a:r>
              <a:rPr dirty="0" sz="1000" spc="-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make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improvements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over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 it.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algn="just" marL="12700" marR="20955">
              <a:lnSpc>
                <a:spcPct val="103899"/>
              </a:lnSpc>
            </a:pP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Impactful</a:t>
            </a:r>
            <a:r>
              <a:rPr dirty="0" sz="1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industry</a:t>
            </a:r>
            <a:r>
              <a:rPr dirty="0" sz="10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Transformation:</a:t>
            </a:r>
            <a:r>
              <a:rPr dirty="0" sz="1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aim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broder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food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delivery</a:t>
            </a:r>
            <a:r>
              <a:rPr dirty="0" sz="1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app,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include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lot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more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app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options</a:t>
            </a:r>
            <a:r>
              <a:rPr dirty="0" sz="1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choose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from.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set</a:t>
            </a:r>
            <a:r>
              <a:rPr dirty="0" sz="1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new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standards.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595959"/>
                </a:solidFill>
                <a:latin typeface="Arial MT"/>
                <a:cs typeface="Arial MT"/>
              </a:rPr>
              <a:t>Our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platform</a:t>
            </a:r>
            <a:r>
              <a:rPr dirty="0" sz="1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menu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change.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More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apps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included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1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future.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More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partnership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added.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Which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make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deliver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ease</a:t>
            </a:r>
            <a:r>
              <a:rPr dirty="0" sz="10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more</a:t>
            </a:r>
            <a:r>
              <a:rPr dirty="0" sz="1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available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reliable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users.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99" y="213724"/>
            <a:ext cx="8521065" cy="572770"/>
          </a:xfrm>
          <a:prstGeom prst="rect"/>
          <a:ln w="9524">
            <a:solidFill>
              <a:srgbClr val="FFE16E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95"/>
              </a:spcBef>
            </a:pPr>
            <a:r>
              <a:rPr dirty="0" sz="2500" spc="-85">
                <a:solidFill>
                  <a:srgbClr val="FFFFFF"/>
                </a:solidFill>
              </a:rPr>
              <a:t>Product</a:t>
            </a:r>
            <a:r>
              <a:rPr dirty="0" sz="2500" spc="-240">
                <a:solidFill>
                  <a:srgbClr val="FFFFFF"/>
                </a:solidFill>
              </a:rPr>
              <a:t> </a:t>
            </a:r>
            <a:r>
              <a:rPr dirty="0" sz="2500" spc="-140">
                <a:solidFill>
                  <a:srgbClr val="FFFFFF"/>
                </a:solidFill>
              </a:rPr>
              <a:t>Success</a:t>
            </a:r>
            <a:r>
              <a:rPr dirty="0" sz="2500" spc="-240">
                <a:solidFill>
                  <a:srgbClr val="FFFFFF"/>
                </a:solidFill>
              </a:rPr>
              <a:t> </a:t>
            </a:r>
            <a:r>
              <a:rPr dirty="0" sz="2500" spc="-10">
                <a:solidFill>
                  <a:srgbClr val="FFFFFF"/>
                </a:solidFill>
              </a:rPr>
              <a:t>Matrix</a:t>
            </a:r>
            <a:endParaRPr sz="2500"/>
          </a:p>
        </p:txBody>
      </p:sp>
      <p:grpSp>
        <p:nvGrpSpPr>
          <p:cNvPr id="3" name="object 3" descr=""/>
          <p:cNvGrpSpPr/>
          <p:nvPr/>
        </p:nvGrpSpPr>
        <p:grpSpPr>
          <a:xfrm>
            <a:off x="401187" y="1144987"/>
            <a:ext cx="3336925" cy="1713230"/>
            <a:chOff x="401187" y="1144987"/>
            <a:chExt cx="3336925" cy="1713230"/>
          </a:xfrm>
        </p:grpSpPr>
        <p:sp>
          <p:nvSpPr>
            <p:cNvPr id="4" name="object 4" descr=""/>
            <p:cNvSpPr/>
            <p:nvPr/>
          </p:nvSpPr>
          <p:spPr>
            <a:xfrm>
              <a:off x="405950" y="1149749"/>
              <a:ext cx="3327400" cy="1703705"/>
            </a:xfrm>
            <a:custGeom>
              <a:avLst/>
              <a:gdLst/>
              <a:ahLst/>
              <a:cxnLst/>
              <a:rect l="l" t="t" r="r" b="b"/>
              <a:pathLst>
                <a:path w="3327400" h="1703705">
                  <a:moveTo>
                    <a:pt x="3043144" y="1703099"/>
                  </a:moveTo>
                  <a:lnTo>
                    <a:pt x="283855" y="1703099"/>
                  </a:lnTo>
                  <a:lnTo>
                    <a:pt x="237812" y="1699384"/>
                  </a:lnTo>
                  <a:lnTo>
                    <a:pt x="194135" y="1688628"/>
                  </a:lnTo>
                  <a:lnTo>
                    <a:pt x="153407" y="1671416"/>
                  </a:lnTo>
                  <a:lnTo>
                    <a:pt x="116214" y="1648332"/>
                  </a:lnTo>
                  <a:lnTo>
                    <a:pt x="83139" y="1619960"/>
                  </a:lnTo>
                  <a:lnTo>
                    <a:pt x="54767" y="1586885"/>
                  </a:lnTo>
                  <a:lnTo>
                    <a:pt x="31683" y="1549692"/>
                  </a:lnTo>
                  <a:lnTo>
                    <a:pt x="14471" y="1508964"/>
                  </a:lnTo>
                  <a:lnTo>
                    <a:pt x="3715" y="1465287"/>
                  </a:lnTo>
                  <a:lnTo>
                    <a:pt x="0" y="1419244"/>
                  </a:lnTo>
                  <a:lnTo>
                    <a:pt x="0" y="283855"/>
                  </a:lnTo>
                  <a:lnTo>
                    <a:pt x="3604" y="239182"/>
                  </a:lnTo>
                  <a:lnTo>
                    <a:pt x="14471" y="194135"/>
                  </a:lnTo>
                  <a:lnTo>
                    <a:pt x="31683" y="153407"/>
                  </a:lnTo>
                  <a:lnTo>
                    <a:pt x="54767" y="116214"/>
                  </a:lnTo>
                  <a:lnTo>
                    <a:pt x="83139" y="83139"/>
                  </a:lnTo>
                  <a:lnTo>
                    <a:pt x="116214" y="54767"/>
                  </a:lnTo>
                  <a:lnTo>
                    <a:pt x="153407" y="31683"/>
                  </a:lnTo>
                  <a:lnTo>
                    <a:pt x="194135" y="14471"/>
                  </a:lnTo>
                  <a:lnTo>
                    <a:pt x="237812" y="3715"/>
                  </a:lnTo>
                  <a:lnTo>
                    <a:pt x="283855" y="0"/>
                  </a:lnTo>
                  <a:lnTo>
                    <a:pt x="3043144" y="0"/>
                  </a:lnTo>
                  <a:lnTo>
                    <a:pt x="3087817" y="3536"/>
                  </a:lnTo>
                  <a:lnTo>
                    <a:pt x="3130987" y="13933"/>
                  </a:lnTo>
                  <a:lnTo>
                    <a:pt x="3171893" y="30877"/>
                  </a:lnTo>
                  <a:lnTo>
                    <a:pt x="3209771" y="54051"/>
                  </a:lnTo>
                  <a:lnTo>
                    <a:pt x="3243860" y="83139"/>
                  </a:lnTo>
                  <a:lnTo>
                    <a:pt x="3272948" y="117228"/>
                  </a:lnTo>
                  <a:lnTo>
                    <a:pt x="3296122" y="155106"/>
                  </a:lnTo>
                  <a:lnTo>
                    <a:pt x="3313066" y="196012"/>
                  </a:lnTo>
                  <a:lnTo>
                    <a:pt x="3323463" y="239182"/>
                  </a:lnTo>
                  <a:lnTo>
                    <a:pt x="3326999" y="283855"/>
                  </a:lnTo>
                  <a:lnTo>
                    <a:pt x="3326999" y="1419244"/>
                  </a:lnTo>
                  <a:lnTo>
                    <a:pt x="3323284" y="1465287"/>
                  </a:lnTo>
                  <a:lnTo>
                    <a:pt x="3312528" y="1508964"/>
                  </a:lnTo>
                  <a:lnTo>
                    <a:pt x="3295316" y="1549692"/>
                  </a:lnTo>
                  <a:lnTo>
                    <a:pt x="3272232" y="1586885"/>
                  </a:lnTo>
                  <a:lnTo>
                    <a:pt x="3243860" y="1619960"/>
                  </a:lnTo>
                  <a:lnTo>
                    <a:pt x="3210785" y="1648332"/>
                  </a:lnTo>
                  <a:lnTo>
                    <a:pt x="3173592" y="1671416"/>
                  </a:lnTo>
                  <a:lnTo>
                    <a:pt x="3132864" y="1688628"/>
                  </a:lnTo>
                  <a:lnTo>
                    <a:pt x="3089187" y="1699384"/>
                  </a:lnTo>
                  <a:lnTo>
                    <a:pt x="3043144" y="1703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5950" y="1149749"/>
              <a:ext cx="3327400" cy="1703705"/>
            </a:xfrm>
            <a:custGeom>
              <a:avLst/>
              <a:gdLst/>
              <a:ahLst/>
              <a:cxnLst/>
              <a:rect l="l" t="t" r="r" b="b"/>
              <a:pathLst>
                <a:path w="3327400" h="1703705">
                  <a:moveTo>
                    <a:pt x="0" y="283855"/>
                  </a:moveTo>
                  <a:lnTo>
                    <a:pt x="3715" y="237812"/>
                  </a:lnTo>
                  <a:lnTo>
                    <a:pt x="14471" y="194135"/>
                  </a:lnTo>
                  <a:lnTo>
                    <a:pt x="31683" y="153407"/>
                  </a:lnTo>
                  <a:lnTo>
                    <a:pt x="54767" y="116214"/>
                  </a:lnTo>
                  <a:lnTo>
                    <a:pt x="83139" y="83139"/>
                  </a:lnTo>
                  <a:lnTo>
                    <a:pt x="116214" y="54767"/>
                  </a:lnTo>
                  <a:lnTo>
                    <a:pt x="153407" y="31683"/>
                  </a:lnTo>
                  <a:lnTo>
                    <a:pt x="194135" y="14471"/>
                  </a:lnTo>
                  <a:lnTo>
                    <a:pt x="237812" y="3715"/>
                  </a:lnTo>
                  <a:lnTo>
                    <a:pt x="283855" y="0"/>
                  </a:lnTo>
                  <a:lnTo>
                    <a:pt x="3043144" y="0"/>
                  </a:lnTo>
                  <a:lnTo>
                    <a:pt x="3087817" y="3536"/>
                  </a:lnTo>
                  <a:lnTo>
                    <a:pt x="3130987" y="13933"/>
                  </a:lnTo>
                  <a:lnTo>
                    <a:pt x="3171893" y="30877"/>
                  </a:lnTo>
                  <a:lnTo>
                    <a:pt x="3209771" y="54051"/>
                  </a:lnTo>
                  <a:lnTo>
                    <a:pt x="3243860" y="83139"/>
                  </a:lnTo>
                  <a:lnTo>
                    <a:pt x="3272948" y="117228"/>
                  </a:lnTo>
                  <a:lnTo>
                    <a:pt x="3296122" y="155106"/>
                  </a:lnTo>
                  <a:lnTo>
                    <a:pt x="3313066" y="196012"/>
                  </a:lnTo>
                  <a:lnTo>
                    <a:pt x="3323463" y="239182"/>
                  </a:lnTo>
                  <a:lnTo>
                    <a:pt x="3326999" y="283855"/>
                  </a:lnTo>
                  <a:lnTo>
                    <a:pt x="3326999" y="1419244"/>
                  </a:lnTo>
                  <a:lnTo>
                    <a:pt x="3323284" y="1465287"/>
                  </a:lnTo>
                  <a:lnTo>
                    <a:pt x="3312528" y="1508964"/>
                  </a:lnTo>
                  <a:lnTo>
                    <a:pt x="3295316" y="1549692"/>
                  </a:lnTo>
                  <a:lnTo>
                    <a:pt x="3272232" y="1586885"/>
                  </a:lnTo>
                  <a:lnTo>
                    <a:pt x="3243860" y="1619960"/>
                  </a:lnTo>
                  <a:lnTo>
                    <a:pt x="3210785" y="1648332"/>
                  </a:lnTo>
                  <a:lnTo>
                    <a:pt x="3173592" y="1671416"/>
                  </a:lnTo>
                  <a:lnTo>
                    <a:pt x="3132864" y="1688628"/>
                  </a:lnTo>
                  <a:lnTo>
                    <a:pt x="3089187" y="1699384"/>
                  </a:lnTo>
                  <a:lnTo>
                    <a:pt x="3043144" y="1703099"/>
                  </a:lnTo>
                  <a:lnTo>
                    <a:pt x="283855" y="1703099"/>
                  </a:lnTo>
                  <a:lnTo>
                    <a:pt x="237812" y="1699384"/>
                  </a:lnTo>
                  <a:lnTo>
                    <a:pt x="194135" y="1688628"/>
                  </a:lnTo>
                  <a:lnTo>
                    <a:pt x="153407" y="1671416"/>
                  </a:lnTo>
                  <a:lnTo>
                    <a:pt x="116214" y="1648332"/>
                  </a:lnTo>
                  <a:lnTo>
                    <a:pt x="83139" y="1619960"/>
                  </a:lnTo>
                  <a:lnTo>
                    <a:pt x="54767" y="1586885"/>
                  </a:lnTo>
                  <a:lnTo>
                    <a:pt x="31683" y="1549692"/>
                  </a:lnTo>
                  <a:lnTo>
                    <a:pt x="14471" y="1508964"/>
                  </a:lnTo>
                  <a:lnTo>
                    <a:pt x="3715" y="1465287"/>
                  </a:lnTo>
                  <a:lnTo>
                    <a:pt x="0" y="1419244"/>
                  </a:lnTo>
                  <a:lnTo>
                    <a:pt x="0" y="28385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62113" y="1345345"/>
            <a:ext cx="289496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Arial"/>
                <a:cs typeface="Arial"/>
              </a:rPr>
              <a:t>Customer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Satisfaction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Metric: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Ratings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left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users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surveys,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app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stores,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direct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feedback</a:t>
            </a:r>
            <a:r>
              <a:rPr dirty="0" sz="1000" spc="-10">
                <a:latin typeface="Arial MT"/>
                <a:cs typeface="Arial MT"/>
              </a:rPr>
              <a:t> channels.</a:t>
            </a:r>
            <a:endParaRPr sz="1000">
              <a:latin typeface="Arial MT"/>
              <a:cs typeface="Arial MT"/>
            </a:endParaRPr>
          </a:p>
          <a:p>
            <a:pPr marL="12700" marR="3175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Goal: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Keep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up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minimum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4-star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rating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app. </a:t>
            </a:r>
            <a:r>
              <a:rPr dirty="0" sz="1000">
                <a:latin typeface="Arial MT"/>
                <a:cs typeface="Arial MT"/>
              </a:rPr>
              <a:t>Stores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receive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positive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feedback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80%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>
                <a:latin typeface="Arial MT"/>
                <a:cs typeface="Arial MT"/>
              </a:rPr>
              <a:t>users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when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conducting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surveys.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313237" y="1151862"/>
            <a:ext cx="3404870" cy="1713230"/>
            <a:chOff x="4313237" y="1151862"/>
            <a:chExt cx="3404870" cy="1713230"/>
          </a:xfrm>
        </p:grpSpPr>
        <p:sp>
          <p:nvSpPr>
            <p:cNvPr id="8" name="object 8" descr=""/>
            <p:cNvSpPr/>
            <p:nvPr/>
          </p:nvSpPr>
          <p:spPr>
            <a:xfrm>
              <a:off x="4318000" y="1156625"/>
              <a:ext cx="3395345" cy="1703705"/>
            </a:xfrm>
            <a:custGeom>
              <a:avLst/>
              <a:gdLst/>
              <a:ahLst/>
              <a:cxnLst/>
              <a:rect l="l" t="t" r="r" b="b"/>
              <a:pathLst>
                <a:path w="3395345" h="1703705">
                  <a:moveTo>
                    <a:pt x="3111249" y="1703099"/>
                  </a:moveTo>
                  <a:lnTo>
                    <a:pt x="283849" y="1703099"/>
                  </a:lnTo>
                  <a:lnTo>
                    <a:pt x="237808" y="1699384"/>
                  </a:lnTo>
                  <a:lnTo>
                    <a:pt x="194131" y="1688629"/>
                  </a:lnTo>
                  <a:lnTo>
                    <a:pt x="153404" y="1671417"/>
                  </a:lnTo>
                  <a:lnTo>
                    <a:pt x="116211" y="1648333"/>
                  </a:lnTo>
                  <a:lnTo>
                    <a:pt x="83137" y="1619962"/>
                  </a:lnTo>
                  <a:lnTo>
                    <a:pt x="54766" y="1586888"/>
                  </a:lnTo>
                  <a:lnTo>
                    <a:pt x="31682" y="1549695"/>
                  </a:lnTo>
                  <a:lnTo>
                    <a:pt x="14470" y="1508968"/>
                  </a:lnTo>
                  <a:lnTo>
                    <a:pt x="3715" y="1465291"/>
                  </a:lnTo>
                  <a:lnTo>
                    <a:pt x="0" y="1419249"/>
                  </a:lnTo>
                  <a:lnTo>
                    <a:pt x="0" y="283849"/>
                  </a:lnTo>
                  <a:lnTo>
                    <a:pt x="3715" y="237808"/>
                  </a:lnTo>
                  <a:lnTo>
                    <a:pt x="14470" y="194131"/>
                  </a:lnTo>
                  <a:lnTo>
                    <a:pt x="31682" y="153404"/>
                  </a:lnTo>
                  <a:lnTo>
                    <a:pt x="54766" y="116211"/>
                  </a:lnTo>
                  <a:lnTo>
                    <a:pt x="83137" y="83137"/>
                  </a:lnTo>
                  <a:lnTo>
                    <a:pt x="116211" y="54766"/>
                  </a:lnTo>
                  <a:lnTo>
                    <a:pt x="153404" y="31682"/>
                  </a:lnTo>
                  <a:lnTo>
                    <a:pt x="194131" y="14470"/>
                  </a:lnTo>
                  <a:lnTo>
                    <a:pt x="237808" y="3715"/>
                  </a:lnTo>
                  <a:lnTo>
                    <a:pt x="283849" y="0"/>
                  </a:lnTo>
                  <a:lnTo>
                    <a:pt x="3111249" y="0"/>
                  </a:lnTo>
                  <a:lnTo>
                    <a:pt x="3155922" y="3536"/>
                  </a:lnTo>
                  <a:lnTo>
                    <a:pt x="3199091" y="13933"/>
                  </a:lnTo>
                  <a:lnTo>
                    <a:pt x="3239996" y="30876"/>
                  </a:lnTo>
                  <a:lnTo>
                    <a:pt x="3277874" y="54050"/>
                  </a:lnTo>
                  <a:lnTo>
                    <a:pt x="3311962" y="83137"/>
                  </a:lnTo>
                  <a:lnTo>
                    <a:pt x="3341049" y="117225"/>
                  </a:lnTo>
                  <a:lnTo>
                    <a:pt x="3364223" y="155103"/>
                  </a:lnTo>
                  <a:lnTo>
                    <a:pt x="3381166" y="196008"/>
                  </a:lnTo>
                  <a:lnTo>
                    <a:pt x="3391563" y="239178"/>
                  </a:lnTo>
                  <a:lnTo>
                    <a:pt x="3395099" y="283849"/>
                  </a:lnTo>
                  <a:lnTo>
                    <a:pt x="3395099" y="1419249"/>
                  </a:lnTo>
                  <a:lnTo>
                    <a:pt x="3391384" y="1465291"/>
                  </a:lnTo>
                  <a:lnTo>
                    <a:pt x="3380629" y="1508968"/>
                  </a:lnTo>
                  <a:lnTo>
                    <a:pt x="3363417" y="1549695"/>
                  </a:lnTo>
                  <a:lnTo>
                    <a:pt x="3340333" y="1586888"/>
                  </a:lnTo>
                  <a:lnTo>
                    <a:pt x="3311962" y="1619962"/>
                  </a:lnTo>
                  <a:lnTo>
                    <a:pt x="3278888" y="1648333"/>
                  </a:lnTo>
                  <a:lnTo>
                    <a:pt x="3241695" y="1671417"/>
                  </a:lnTo>
                  <a:lnTo>
                    <a:pt x="3200968" y="1688629"/>
                  </a:lnTo>
                  <a:lnTo>
                    <a:pt x="3157292" y="1699384"/>
                  </a:lnTo>
                  <a:lnTo>
                    <a:pt x="3111249" y="1703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318000" y="1156625"/>
              <a:ext cx="3395345" cy="1703705"/>
            </a:xfrm>
            <a:custGeom>
              <a:avLst/>
              <a:gdLst/>
              <a:ahLst/>
              <a:cxnLst/>
              <a:rect l="l" t="t" r="r" b="b"/>
              <a:pathLst>
                <a:path w="3395345" h="1703705">
                  <a:moveTo>
                    <a:pt x="0" y="283849"/>
                  </a:moveTo>
                  <a:lnTo>
                    <a:pt x="3715" y="237808"/>
                  </a:lnTo>
                  <a:lnTo>
                    <a:pt x="14470" y="194131"/>
                  </a:lnTo>
                  <a:lnTo>
                    <a:pt x="31682" y="153404"/>
                  </a:lnTo>
                  <a:lnTo>
                    <a:pt x="54766" y="116211"/>
                  </a:lnTo>
                  <a:lnTo>
                    <a:pt x="83137" y="83137"/>
                  </a:lnTo>
                  <a:lnTo>
                    <a:pt x="116211" y="54766"/>
                  </a:lnTo>
                  <a:lnTo>
                    <a:pt x="153404" y="31682"/>
                  </a:lnTo>
                  <a:lnTo>
                    <a:pt x="194131" y="14470"/>
                  </a:lnTo>
                  <a:lnTo>
                    <a:pt x="237808" y="3715"/>
                  </a:lnTo>
                  <a:lnTo>
                    <a:pt x="283849" y="0"/>
                  </a:lnTo>
                  <a:lnTo>
                    <a:pt x="3111249" y="0"/>
                  </a:lnTo>
                  <a:lnTo>
                    <a:pt x="3155922" y="3536"/>
                  </a:lnTo>
                  <a:lnTo>
                    <a:pt x="3199091" y="13933"/>
                  </a:lnTo>
                  <a:lnTo>
                    <a:pt x="3239996" y="30876"/>
                  </a:lnTo>
                  <a:lnTo>
                    <a:pt x="3277874" y="54050"/>
                  </a:lnTo>
                  <a:lnTo>
                    <a:pt x="3311962" y="83137"/>
                  </a:lnTo>
                  <a:lnTo>
                    <a:pt x="3341049" y="117225"/>
                  </a:lnTo>
                  <a:lnTo>
                    <a:pt x="3364223" y="155103"/>
                  </a:lnTo>
                  <a:lnTo>
                    <a:pt x="3381166" y="196008"/>
                  </a:lnTo>
                  <a:lnTo>
                    <a:pt x="3391563" y="239178"/>
                  </a:lnTo>
                  <a:lnTo>
                    <a:pt x="3395099" y="283849"/>
                  </a:lnTo>
                  <a:lnTo>
                    <a:pt x="3395099" y="1419249"/>
                  </a:lnTo>
                  <a:lnTo>
                    <a:pt x="3391384" y="1465291"/>
                  </a:lnTo>
                  <a:lnTo>
                    <a:pt x="3380629" y="1508968"/>
                  </a:lnTo>
                  <a:lnTo>
                    <a:pt x="3363417" y="1549695"/>
                  </a:lnTo>
                  <a:lnTo>
                    <a:pt x="3340333" y="1586888"/>
                  </a:lnTo>
                  <a:lnTo>
                    <a:pt x="3311962" y="1619962"/>
                  </a:lnTo>
                  <a:lnTo>
                    <a:pt x="3278888" y="1648333"/>
                  </a:lnTo>
                  <a:lnTo>
                    <a:pt x="3241695" y="1671417"/>
                  </a:lnTo>
                  <a:lnTo>
                    <a:pt x="3200968" y="1688629"/>
                  </a:lnTo>
                  <a:lnTo>
                    <a:pt x="3157292" y="1699384"/>
                  </a:lnTo>
                  <a:lnTo>
                    <a:pt x="3111249" y="1703099"/>
                  </a:lnTo>
                  <a:lnTo>
                    <a:pt x="283849" y="1703099"/>
                  </a:lnTo>
                  <a:lnTo>
                    <a:pt x="237808" y="1699384"/>
                  </a:lnTo>
                  <a:lnTo>
                    <a:pt x="194131" y="1688629"/>
                  </a:lnTo>
                  <a:lnTo>
                    <a:pt x="153404" y="1671417"/>
                  </a:lnTo>
                  <a:lnTo>
                    <a:pt x="116211" y="1648333"/>
                  </a:lnTo>
                  <a:lnTo>
                    <a:pt x="83137" y="1619962"/>
                  </a:lnTo>
                  <a:lnTo>
                    <a:pt x="54766" y="1586888"/>
                  </a:lnTo>
                  <a:lnTo>
                    <a:pt x="31682" y="1549695"/>
                  </a:lnTo>
                  <a:lnTo>
                    <a:pt x="14470" y="1508968"/>
                  </a:lnTo>
                  <a:lnTo>
                    <a:pt x="3715" y="1465291"/>
                  </a:lnTo>
                  <a:lnTo>
                    <a:pt x="0" y="1419249"/>
                  </a:lnTo>
                  <a:lnTo>
                    <a:pt x="0" y="283849"/>
                  </a:lnTo>
                  <a:close/>
                </a:path>
              </a:pathLst>
            </a:custGeom>
            <a:ln w="9524">
              <a:solidFill>
                <a:srgbClr val="FFE16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474161" y="1285037"/>
            <a:ext cx="13830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Generating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Revenue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474161" y="1627937"/>
            <a:ext cx="2846705" cy="8788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dirty="0" sz="1100">
                <a:latin typeface="Arial MT"/>
                <a:cs typeface="Arial MT"/>
              </a:rPr>
              <a:t>Metric: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total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amount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money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made</a:t>
            </a:r>
            <a:r>
              <a:rPr dirty="0" sz="1100" spc="-20">
                <a:latin typeface="Arial MT"/>
                <a:cs typeface="Arial MT"/>
              </a:rPr>
              <a:t> from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sales,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ad-</a:t>
            </a:r>
            <a:r>
              <a:rPr dirty="0" sz="1100">
                <a:latin typeface="Arial MT"/>
                <a:cs typeface="Arial MT"/>
              </a:rPr>
              <a:t>free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versions,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app </a:t>
            </a:r>
            <a:r>
              <a:rPr dirty="0" sz="1100" spc="-10">
                <a:latin typeface="Arial MT"/>
                <a:cs typeface="Arial MT"/>
              </a:rPr>
              <a:t>subscriptions.</a:t>
            </a:r>
            <a:endParaRPr sz="1100">
              <a:latin typeface="Arial MT"/>
              <a:cs typeface="Arial MT"/>
            </a:endParaRPr>
          </a:p>
          <a:p>
            <a:pPr marL="12700" marR="188595">
              <a:lnSpc>
                <a:spcPct val="102299"/>
              </a:lnSpc>
            </a:pPr>
            <a:r>
              <a:rPr dirty="0" sz="1100">
                <a:latin typeface="Arial MT"/>
                <a:cs typeface="Arial MT"/>
              </a:rPr>
              <a:t>Goal: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Within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two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years,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generate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0">
                <a:latin typeface="Arial MT"/>
                <a:cs typeface="Arial MT"/>
              </a:rPr>
              <a:t>a </a:t>
            </a:r>
            <a:r>
              <a:rPr dirty="0" sz="1100">
                <a:latin typeface="Arial MT"/>
                <a:cs typeface="Arial MT"/>
              </a:rPr>
              <a:t>minimum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$500,000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revenue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annually.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01187" y="2980112"/>
            <a:ext cx="3404870" cy="1713230"/>
            <a:chOff x="401187" y="2980112"/>
            <a:chExt cx="3404870" cy="1713230"/>
          </a:xfrm>
        </p:grpSpPr>
        <p:sp>
          <p:nvSpPr>
            <p:cNvPr id="13" name="object 13" descr=""/>
            <p:cNvSpPr/>
            <p:nvPr/>
          </p:nvSpPr>
          <p:spPr>
            <a:xfrm>
              <a:off x="405950" y="2984874"/>
              <a:ext cx="3395345" cy="1703705"/>
            </a:xfrm>
            <a:custGeom>
              <a:avLst/>
              <a:gdLst/>
              <a:ahLst/>
              <a:cxnLst/>
              <a:rect l="l" t="t" r="r" b="b"/>
              <a:pathLst>
                <a:path w="3395345" h="1703704">
                  <a:moveTo>
                    <a:pt x="3111249" y="1703099"/>
                  </a:moveTo>
                  <a:lnTo>
                    <a:pt x="283849" y="1703099"/>
                  </a:lnTo>
                  <a:lnTo>
                    <a:pt x="237808" y="1699384"/>
                  </a:lnTo>
                  <a:lnTo>
                    <a:pt x="194131" y="1688629"/>
                  </a:lnTo>
                  <a:lnTo>
                    <a:pt x="153404" y="1671417"/>
                  </a:lnTo>
                  <a:lnTo>
                    <a:pt x="116211" y="1648333"/>
                  </a:lnTo>
                  <a:lnTo>
                    <a:pt x="83137" y="1619962"/>
                  </a:lnTo>
                  <a:lnTo>
                    <a:pt x="54766" y="1586888"/>
                  </a:lnTo>
                  <a:lnTo>
                    <a:pt x="31682" y="1549695"/>
                  </a:lnTo>
                  <a:lnTo>
                    <a:pt x="14470" y="1508968"/>
                  </a:lnTo>
                  <a:lnTo>
                    <a:pt x="3715" y="1465291"/>
                  </a:lnTo>
                  <a:lnTo>
                    <a:pt x="0" y="1419249"/>
                  </a:lnTo>
                  <a:lnTo>
                    <a:pt x="0" y="283849"/>
                  </a:lnTo>
                  <a:lnTo>
                    <a:pt x="3715" y="237808"/>
                  </a:lnTo>
                  <a:lnTo>
                    <a:pt x="14470" y="194131"/>
                  </a:lnTo>
                  <a:lnTo>
                    <a:pt x="31682" y="153404"/>
                  </a:lnTo>
                  <a:lnTo>
                    <a:pt x="54766" y="116211"/>
                  </a:lnTo>
                  <a:lnTo>
                    <a:pt x="83137" y="83137"/>
                  </a:lnTo>
                  <a:lnTo>
                    <a:pt x="116211" y="54766"/>
                  </a:lnTo>
                  <a:lnTo>
                    <a:pt x="153404" y="31682"/>
                  </a:lnTo>
                  <a:lnTo>
                    <a:pt x="194131" y="14470"/>
                  </a:lnTo>
                  <a:lnTo>
                    <a:pt x="237808" y="3715"/>
                  </a:lnTo>
                  <a:lnTo>
                    <a:pt x="283849" y="0"/>
                  </a:lnTo>
                  <a:lnTo>
                    <a:pt x="3111249" y="0"/>
                  </a:lnTo>
                  <a:lnTo>
                    <a:pt x="3155921" y="3536"/>
                  </a:lnTo>
                  <a:lnTo>
                    <a:pt x="3199091" y="13933"/>
                  </a:lnTo>
                  <a:lnTo>
                    <a:pt x="3239996" y="30876"/>
                  </a:lnTo>
                  <a:lnTo>
                    <a:pt x="3277873" y="54050"/>
                  </a:lnTo>
                  <a:lnTo>
                    <a:pt x="3311961" y="83137"/>
                  </a:lnTo>
                  <a:lnTo>
                    <a:pt x="3341049" y="117225"/>
                  </a:lnTo>
                  <a:lnTo>
                    <a:pt x="3364223" y="155103"/>
                  </a:lnTo>
                  <a:lnTo>
                    <a:pt x="3381166" y="196008"/>
                  </a:lnTo>
                  <a:lnTo>
                    <a:pt x="3391563" y="239178"/>
                  </a:lnTo>
                  <a:lnTo>
                    <a:pt x="3395099" y="283849"/>
                  </a:lnTo>
                  <a:lnTo>
                    <a:pt x="3395099" y="1419249"/>
                  </a:lnTo>
                  <a:lnTo>
                    <a:pt x="3391384" y="1465291"/>
                  </a:lnTo>
                  <a:lnTo>
                    <a:pt x="3380629" y="1508968"/>
                  </a:lnTo>
                  <a:lnTo>
                    <a:pt x="3363417" y="1549695"/>
                  </a:lnTo>
                  <a:lnTo>
                    <a:pt x="3340333" y="1586888"/>
                  </a:lnTo>
                  <a:lnTo>
                    <a:pt x="3311962" y="1619962"/>
                  </a:lnTo>
                  <a:lnTo>
                    <a:pt x="3278888" y="1648333"/>
                  </a:lnTo>
                  <a:lnTo>
                    <a:pt x="3241695" y="1671417"/>
                  </a:lnTo>
                  <a:lnTo>
                    <a:pt x="3200968" y="1688629"/>
                  </a:lnTo>
                  <a:lnTo>
                    <a:pt x="3157291" y="1699384"/>
                  </a:lnTo>
                  <a:lnTo>
                    <a:pt x="3111249" y="1703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05950" y="2984874"/>
              <a:ext cx="3395345" cy="1703705"/>
            </a:xfrm>
            <a:custGeom>
              <a:avLst/>
              <a:gdLst/>
              <a:ahLst/>
              <a:cxnLst/>
              <a:rect l="l" t="t" r="r" b="b"/>
              <a:pathLst>
                <a:path w="3395345" h="1703704">
                  <a:moveTo>
                    <a:pt x="0" y="283849"/>
                  </a:moveTo>
                  <a:lnTo>
                    <a:pt x="3715" y="237808"/>
                  </a:lnTo>
                  <a:lnTo>
                    <a:pt x="14470" y="194131"/>
                  </a:lnTo>
                  <a:lnTo>
                    <a:pt x="31682" y="153404"/>
                  </a:lnTo>
                  <a:lnTo>
                    <a:pt x="54766" y="116211"/>
                  </a:lnTo>
                  <a:lnTo>
                    <a:pt x="83137" y="83137"/>
                  </a:lnTo>
                  <a:lnTo>
                    <a:pt x="116211" y="54766"/>
                  </a:lnTo>
                  <a:lnTo>
                    <a:pt x="153404" y="31682"/>
                  </a:lnTo>
                  <a:lnTo>
                    <a:pt x="194131" y="14470"/>
                  </a:lnTo>
                  <a:lnTo>
                    <a:pt x="237808" y="3715"/>
                  </a:lnTo>
                  <a:lnTo>
                    <a:pt x="283849" y="0"/>
                  </a:lnTo>
                  <a:lnTo>
                    <a:pt x="3111249" y="0"/>
                  </a:lnTo>
                  <a:lnTo>
                    <a:pt x="3155921" y="3536"/>
                  </a:lnTo>
                  <a:lnTo>
                    <a:pt x="3199091" y="13933"/>
                  </a:lnTo>
                  <a:lnTo>
                    <a:pt x="3239996" y="30876"/>
                  </a:lnTo>
                  <a:lnTo>
                    <a:pt x="3277873" y="54050"/>
                  </a:lnTo>
                  <a:lnTo>
                    <a:pt x="3311961" y="83137"/>
                  </a:lnTo>
                  <a:lnTo>
                    <a:pt x="3341049" y="117225"/>
                  </a:lnTo>
                  <a:lnTo>
                    <a:pt x="3364223" y="155103"/>
                  </a:lnTo>
                  <a:lnTo>
                    <a:pt x="3381166" y="196008"/>
                  </a:lnTo>
                  <a:lnTo>
                    <a:pt x="3391563" y="239178"/>
                  </a:lnTo>
                  <a:lnTo>
                    <a:pt x="3395099" y="283849"/>
                  </a:lnTo>
                  <a:lnTo>
                    <a:pt x="3395099" y="1419249"/>
                  </a:lnTo>
                  <a:lnTo>
                    <a:pt x="3391384" y="1465291"/>
                  </a:lnTo>
                  <a:lnTo>
                    <a:pt x="3380629" y="1508968"/>
                  </a:lnTo>
                  <a:lnTo>
                    <a:pt x="3363417" y="1549695"/>
                  </a:lnTo>
                  <a:lnTo>
                    <a:pt x="3340333" y="1586888"/>
                  </a:lnTo>
                  <a:lnTo>
                    <a:pt x="3311962" y="1619962"/>
                  </a:lnTo>
                  <a:lnTo>
                    <a:pt x="3278888" y="1648333"/>
                  </a:lnTo>
                  <a:lnTo>
                    <a:pt x="3241695" y="1671417"/>
                  </a:lnTo>
                  <a:lnTo>
                    <a:pt x="3200968" y="1688629"/>
                  </a:lnTo>
                  <a:lnTo>
                    <a:pt x="3157291" y="1699384"/>
                  </a:lnTo>
                  <a:lnTo>
                    <a:pt x="3111249" y="1703099"/>
                  </a:lnTo>
                  <a:lnTo>
                    <a:pt x="283849" y="1703099"/>
                  </a:lnTo>
                  <a:lnTo>
                    <a:pt x="237808" y="1699384"/>
                  </a:lnTo>
                  <a:lnTo>
                    <a:pt x="194131" y="1688629"/>
                  </a:lnTo>
                  <a:lnTo>
                    <a:pt x="153404" y="1671417"/>
                  </a:lnTo>
                  <a:lnTo>
                    <a:pt x="116211" y="1648333"/>
                  </a:lnTo>
                  <a:lnTo>
                    <a:pt x="83137" y="1619962"/>
                  </a:lnTo>
                  <a:lnTo>
                    <a:pt x="54766" y="1586888"/>
                  </a:lnTo>
                  <a:lnTo>
                    <a:pt x="31682" y="1549695"/>
                  </a:lnTo>
                  <a:lnTo>
                    <a:pt x="14470" y="1508968"/>
                  </a:lnTo>
                  <a:lnTo>
                    <a:pt x="3715" y="1465291"/>
                  </a:lnTo>
                  <a:lnTo>
                    <a:pt x="0" y="1419249"/>
                  </a:lnTo>
                  <a:lnTo>
                    <a:pt x="0" y="28384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62111" y="3132337"/>
            <a:ext cx="2990215" cy="1393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Performance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Functionality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Metric: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indicators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apps,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like </a:t>
            </a:r>
            <a:r>
              <a:rPr dirty="0" sz="1100">
                <a:latin typeface="Arial MT"/>
                <a:cs typeface="Arial MT"/>
              </a:rPr>
              <a:t>crash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rates,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error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rates,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response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times. </a:t>
            </a:r>
            <a:r>
              <a:rPr dirty="0" sz="1100">
                <a:latin typeface="Arial MT"/>
                <a:cs typeface="Arial MT"/>
              </a:rPr>
              <a:t>Goals: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user-</a:t>
            </a:r>
            <a:r>
              <a:rPr dirty="0" sz="1100">
                <a:latin typeface="Arial MT"/>
                <a:cs typeface="Arial MT"/>
              </a:rPr>
              <a:t>reported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errors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than </a:t>
            </a:r>
            <a:r>
              <a:rPr dirty="0" sz="1100">
                <a:latin typeface="Arial MT"/>
                <a:cs typeface="Arial MT"/>
              </a:rPr>
              <a:t>5%,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keep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crashes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1%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of </a:t>
            </a:r>
            <a:r>
              <a:rPr dirty="0" sz="1100" spc="-10">
                <a:latin typeface="Arial MT"/>
                <a:cs typeface="Arial MT"/>
              </a:rPr>
              <a:t>sessions,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keep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response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times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under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0">
                <a:latin typeface="Arial MT"/>
                <a:cs typeface="Arial MT"/>
              </a:rPr>
              <a:t>3 </a:t>
            </a:r>
            <a:r>
              <a:rPr dirty="0" sz="1100" spc="-10">
                <a:latin typeface="Arial MT"/>
                <a:cs typeface="Arial MT"/>
              </a:rPr>
              <a:t>seconds.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381262" y="2993612"/>
            <a:ext cx="3465829" cy="1713230"/>
            <a:chOff x="4381262" y="2993612"/>
            <a:chExt cx="3465829" cy="1713230"/>
          </a:xfrm>
        </p:grpSpPr>
        <p:sp>
          <p:nvSpPr>
            <p:cNvPr id="17" name="object 17" descr=""/>
            <p:cNvSpPr/>
            <p:nvPr/>
          </p:nvSpPr>
          <p:spPr>
            <a:xfrm>
              <a:off x="4386024" y="2998374"/>
              <a:ext cx="3456304" cy="1703705"/>
            </a:xfrm>
            <a:custGeom>
              <a:avLst/>
              <a:gdLst/>
              <a:ahLst/>
              <a:cxnLst/>
              <a:rect l="l" t="t" r="r" b="b"/>
              <a:pathLst>
                <a:path w="3456304" h="1703704">
                  <a:moveTo>
                    <a:pt x="3172449" y="1703099"/>
                  </a:moveTo>
                  <a:lnTo>
                    <a:pt x="283849" y="1703099"/>
                  </a:lnTo>
                  <a:lnTo>
                    <a:pt x="237808" y="1699384"/>
                  </a:lnTo>
                  <a:lnTo>
                    <a:pt x="194131" y="1688629"/>
                  </a:lnTo>
                  <a:lnTo>
                    <a:pt x="153404" y="1671417"/>
                  </a:lnTo>
                  <a:lnTo>
                    <a:pt x="116211" y="1648333"/>
                  </a:lnTo>
                  <a:lnTo>
                    <a:pt x="83137" y="1619962"/>
                  </a:lnTo>
                  <a:lnTo>
                    <a:pt x="54766" y="1586888"/>
                  </a:lnTo>
                  <a:lnTo>
                    <a:pt x="31682" y="1549695"/>
                  </a:lnTo>
                  <a:lnTo>
                    <a:pt x="14470" y="1508968"/>
                  </a:lnTo>
                  <a:lnTo>
                    <a:pt x="3715" y="1465291"/>
                  </a:lnTo>
                  <a:lnTo>
                    <a:pt x="0" y="1419249"/>
                  </a:lnTo>
                  <a:lnTo>
                    <a:pt x="0" y="283849"/>
                  </a:lnTo>
                  <a:lnTo>
                    <a:pt x="3715" y="237808"/>
                  </a:lnTo>
                  <a:lnTo>
                    <a:pt x="14470" y="194131"/>
                  </a:lnTo>
                  <a:lnTo>
                    <a:pt x="31682" y="153404"/>
                  </a:lnTo>
                  <a:lnTo>
                    <a:pt x="54766" y="116211"/>
                  </a:lnTo>
                  <a:lnTo>
                    <a:pt x="83137" y="83137"/>
                  </a:lnTo>
                  <a:lnTo>
                    <a:pt x="116211" y="54766"/>
                  </a:lnTo>
                  <a:lnTo>
                    <a:pt x="153404" y="31682"/>
                  </a:lnTo>
                  <a:lnTo>
                    <a:pt x="194131" y="14470"/>
                  </a:lnTo>
                  <a:lnTo>
                    <a:pt x="237808" y="3715"/>
                  </a:lnTo>
                  <a:lnTo>
                    <a:pt x="283849" y="0"/>
                  </a:lnTo>
                  <a:lnTo>
                    <a:pt x="3172449" y="0"/>
                  </a:lnTo>
                  <a:lnTo>
                    <a:pt x="3217122" y="3536"/>
                  </a:lnTo>
                  <a:lnTo>
                    <a:pt x="3260291" y="13933"/>
                  </a:lnTo>
                  <a:lnTo>
                    <a:pt x="3301196" y="30876"/>
                  </a:lnTo>
                  <a:lnTo>
                    <a:pt x="3339074" y="54050"/>
                  </a:lnTo>
                  <a:lnTo>
                    <a:pt x="3373162" y="83137"/>
                  </a:lnTo>
                  <a:lnTo>
                    <a:pt x="3402249" y="117225"/>
                  </a:lnTo>
                  <a:lnTo>
                    <a:pt x="3425423" y="155103"/>
                  </a:lnTo>
                  <a:lnTo>
                    <a:pt x="3442366" y="196008"/>
                  </a:lnTo>
                  <a:lnTo>
                    <a:pt x="3452763" y="239178"/>
                  </a:lnTo>
                  <a:lnTo>
                    <a:pt x="3456299" y="283849"/>
                  </a:lnTo>
                  <a:lnTo>
                    <a:pt x="3456299" y="1419249"/>
                  </a:lnTo>
                  <a:lnTo>
                    <a:pt x="3452584" y="1465291"/>
                  </a:lnTo>
                  <a:lnTo>
                    <a:pt x="3441829" y="1508968"/>
                  </a:lnTo>
                  <a:lnTo>
                    <a:pt x="3424617" y="1549695"/>
                  </a:lnTo>
                  <a:lnTo>
                    <a:pt x="3401533" y="1586888"/>
                  </a:lnTo>
                  <a:lnTo>
                    <a:pt x="3373162" y="1619962"/>
                  </a:lnTo>
                  <a:lnTo>
                    <a:pt x="3340088" y="1648333"/>
                  </a:lnTo>
                  <a:lnTo>
                    <a:pt x="3302895" y="1671417"/>
                  </a:lnTo>
                  <a:lnTo>
                    <a:pt x="3262168" y="1688629"/>
                  </a:lnTo>
                  <a:lnTo>
                    <a:pt x="3218492" y="1699384"/>
                  </a:lnTo>
                  <a:lnTo>
                    <a:pt x="3172449" y="1703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386024" y="2998374"/>
              <a:ext cx="3456304" cy="1703705"/>
            </a:xfrm>
            <a:custGeom>
              <a:avLst/>
              <a:gdLst/>
              <a:ahLst/>
              <a:cxnLst/>
              <a:rect l="l" t="t" r="r" b="b"/>
              <a:pathLst>
                <a:path w="3456304" h="1703704">
                  <a:moveTo>
                    <a:pt x="0" y="283849"/>
                  </a:moveTo>
                  <a:lnTo>
                    <a:pt x="3715" y="237808"/>
                  </a:lnTo>
                  <a:lnTo>
                    <a:pt x="14470" y="194131"/>
                  </a:lnTo>
                  <a:lnTo>
                    <a:pt x="31682" y="153404"/>
                  </a:lnTo>
                  <a:lnTo>
                    <a:pt x="54766" y="116211"/>
                  </a:lnTo>
                  <a:lnTo>
                    <a:pt x="83137" y="83137"/>
                  </a:lnTo>
                  <a:lnTo>
                    <a:pt x="116211" y="54766"/>
                  </a:lnTo>
                  <a:lnTo>
                    <a:pt x="153404" y="31682"/>
                  </a:lnTo>
                  <a:lnTo>
                    <a:pt x="194131" y="14470"/>
                  </a:lnTo>
                  <a:lnTo>
                    <a:pt x="237808" y="3715"/>
                  </a:lnTo>
                  <a:lnTo>
                    <a:pt x="283849" y="0"/>
                  </a:lnTo>
                  <a:lnTo>
                    <a:pt x="3172449" y="0"/>
                  </a:lnTo>
                  <a:lnTo>
                    <a:pt x="3217122" y="3536"/>
                  </a:lnTo>
                  <a:lnTo>
                    <a:pt x="3260291" y="13933"/>
                  </a:lnTo>
                  <a:lnTo>
                    <a:pt x="3301196" y="30876"/>
                  </a:lnTo>
                  <a:lnTo>
                    <a:pt x="3339074" y="54050"/>
                  </a:lnTo>
                  <a:lnTo>
                    <a:pt x="3373162" y="83137"/>
                  </a:lnTo>
                  <a:lnTo>
                    <a:pt x="3402249" y="117225"/>
                  </a:lnTo>
                  <a:lnTo>
                    <a:pt x="3425423" y="155103"/>
                  </a:lnTo>
                  <a:lnTo>
                    <a:pt x="3442366" y="196008"/>
                  </a:lnTo>
                  <a:lnTo>
                    <a:pt x="3452763" y="239178"/>
                  </a:lnTo>
                  <a:lnTo>
                    <a:pt x="3456299" y="283849"/>
                  </a:lnTo>
                  <a:lnTo>
                    <a:pt x="3456299" y="1419249"/>
                  </a:lnTo>
                  <a:lnTo>
                    <a:pt x="3452584" y="1465291"/>
                  </a:lnTo>
                  <a:lnTo>
                    <a:pt x="3441829" y="1508968"/>
                  </a:lnTo>
                  <a:lnTo>
                    <a:pt x="3424617" y="1549695"/>
                  </a:lnTo>
                  <a:lnTo>
                    <a:pt x="3401533" y="1586888"/>
                  </a:lnTo>
                  <a:lnTo>
                    <a:pt x="3373162" y="1619962"/>
                  </a:lnTo>
                  <a:lnTo>
                    <a:pt x="3340088" y="1648333"/>
                  </a:lnTo>
                  <a:lnTo>
                    <a:pt x="3302895" y="1671417"/>
                  </a:lnTo>
                  <a:lnTo>
                    <a:pt x="3262168" y="1688629"/>
                  </a:lnTo>
                  <a:lnTo>
                    <a:pt x="3218492" y="1699384"/>
                  </a:lnTo>
                  <a:lnTo>
                    <a:pt x="3172449" y="1703099"/>
                  </a:lnTo>
                  <a:lnTo>
                    <a:pt x="283849" y="1703099"/>
                  </a:lnTo>
                  <a:lnTo>
                    <a:pt x="237808" y="1699384"/>
                  </a:lnTo>
                  <a:lnTo>
                    <a:pt x="194131" y="1688629"/>
                  </a:lnTo>
                  <a:lnTo>
                    <a:pt x="153404" y="1671417"/>
                  </a:lnTo>
                  <a:lnTo>
                    <a:pt x="116211" y="1648333"/>
                  </a:lnTo>
                  <a:lnTo>
                    <a:pt x="83137" y="1619962"/>
                  </a:lnTo>
                  <a:lnTo>
                    <a:pt x="54766" y="1586888"/>
                  </a:lnTo>
                  <a:lnTo>
                    <a:pt x="31682" y="1549695"/>
                  </a:lnTo>
                  <a:lnTo>
                    <a:pt x="14470" y="1508968"/>
                  </a:lnTo>
                  <a:lnTo>
                    <a:pt x="3715" y="1465291"/>
                  </a:lnTo>
                  <a:lnTo>
                    <a:pt x="0" y="1419249"/>
                  </a:lnTo>
                  <a:lnTo>
                    <a:pt x="0" y="28384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542187" y="3212512"/>
            <a:ext cx="3036570" cy="1221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Connectivity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with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Apps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for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Food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Delivery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100">
              <a:latin typeface="Arial"/>
              <a:cs typeface="Arial"/>
            </a:endParaRPr>
          </a:p>
          <a:p>
            <a:pPr marL="12700" marR="301625">
              <a:lnSpc>
                <a:spcPct val="102299"/>
              </a:lnSpc>
              <a:spcBef>
                <a:spcPts val="5"/>
              </a:spcBef>
            </a:pPr>
            <a:r>
              <a:rPr dirty="0" sz="1100" spc="-10">
                <a:latin typeface="Arial MT"/>
                <a:cs typeface="Arial MT"/>
              </a:rPr>
              <a:t>Metric: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Accomplishment</a:t>
            </a:r>
            <a:r>
              <a:rPr dirty="0" sz="1100">
                <a:latin typeface="Arial MT"/>
                <a:cs typeface="Arial MT"/>
              </a:rPr>
              <a:t> of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 primary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and </a:t>
            </a:r>
            <a:r>
              <a:rPr dirty="0" sz="1100">
                <a:latin typeface="Arial MT"/>
                <a:cs typeface="Arial MT"/>
              </a:rPr>
              <a:t>secondary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delivery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apps'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integration.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299"/>
              </a:lnSpc>
            </a:pPr>
            <a:r>
              <a:rPr dirty="0" sz="1100">
                <a:latin typeface="Arial MT"/>
                <a:cs typeface="Arial MT"/>
              </a:rPr>
              <a:t>Goal: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Within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predetermined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timeframes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every </a:t>
            </a:r>
            <a:r>
              <a:rPr dirty="0" sz="1100">
                <a:latin typeface="Arial MT"/>
                <a:cs typeface="Arial MT"/>
              </a:rPr>
              <a:t>version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update,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establish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seamless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integration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partnered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apps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8166095" y="4288583"/>
            <a:ext cx="982980" cy="859790"/>
            <a:chOff x="8166095" y="4288583"/>
            <a:chExt cx="982980" cy="859790"/>
          </a:xfrm>
        </p:grpSpPr>
        <p:sp>
          <p:nvSpPr>
            <p:cNvPr id="21" name="object 21" descr=""/>
            <p:cNvSpPr/>
            <p:nvPr/>
          </p:nvSpPr>
          <p:spPr>
            <a:xfrm>
              <a:off x="8170857" y="4293345"/>
              <a:ext cx="973455" cy="850265"/>
            </a:xfrm>
            <a:custGeom>
              <a:avLst/>
              <a:gdLst/>
              <a:ahLst/>
              <a:cxnLst/>
              <a:rect l="l" t="t" r="r" b="b"/>
              <a:pathLst>
                <a:path w="973454" h="850264">
                  <a:moveTo>
                    <a:pt x="973141" y="850154"/>
                  </a:moveTo>
                  <a:lnTo>
                    <a:pt x="95900" y="850154"/>
                  </a:lnTo>
                  <a:lnTo>
                    <a:pt x="88317" y="839701"/>
                  </a:lnTo>
                  <a:lnTo>
                    <a:pt x="64396" y="799926"/>
                  </a:lnTo>
                  <a:lnTo>
                    <a:pt x="44322" y="758921"/>
                  </a:lnTo>
                  <a:lnTo>
                    <a:pt x="28047" y="716909"/>
                  </a:lnTo>
                  <a:lnTo>
                    <a:pt x="15525" y="674115"/>
                  </a:lnTo>
                  <a:lnTo>
                    <a:pt x="6708" y="630765"/>
                  </a:lnTo>
                  <a:lnTo>
                    <a:pt x="1549" y="587082"/>
                  </a:lnTo>
                  <a:lnTo>
                    <a:pt x="0" y="543292"/>
                  </a:lnTo>
                  <a:lnTo>
                    <a:pt x="2014" y="499619"/>
                  </a:lnTo>
                  <a:lnTo>
                    <a:pt x="7544" y="456287"/>
                  </a:lnTo>
                  <a:lnTo>
                    <a:pt x="16542" y="413523"/>
                  </a:lnTo>
                  <a:lnTo>
                    <a:pt x="28962" y="371549"/>
                  </a:lnTo>
                  <a:lnTo>
                    <a:pt x="44756" y="330591"/>
                  </a:lnTo>
                  <a:lnTo>
                    <a:pt x="63877" y="290873"/>
                  </a:lnTo>
                  <a:lnTo>
                    <a:pt x="86278" y="252621"/>
                  </a:lnTo>
                  <a:lnTo>
                    <a:pt x="111910" y="216059"/>
                  </a:lnTo>
                  <a:lnTo>
                    <a:pt x="140728" y="181411"/>
                  </a:lnTo>
                  <a:lnTo>
                    <a:pt x="172683" y="148902"/>
                  </a:lnTo>
                  <a:lnTo>
                    <a:pt x="207728" y="118757"/>
                  </a:lnTo>
                  <a:lnTo>
                    <a:pt x="245817" y="91201"/>
                  </a:lnTo>
                  <a:lnTo>
                    <a:pt x="286888" y="66532"/>
                  </a:lnTo>
                  <a:lnTo>
                    <a:pt x="329642" y="45654"/>
                  </a:lnTo>
                  <a:lnTo>
                    <a:pt x="373813" y="28622"/>
                  </a:lnTo>
                  <a:lnTo>
                    <a:pt x="419137" y="15487"/>
                  </a:lnTo>
                  <a:lnTo>
                    <a:pt x="465347" y="6304"/>
                  </a:lnTo>
                  <a:lnTo>
                    <a:pt x="512178" y="1123"/>
                  </a:lnTo>
                  <a:lnTo>
                    <a:pt x="559363" y="0"/>
                  </a:lnTo>
                  <a:lnTo>
                    <a:pt x="606638" y="2985"/>
                  </a:lnTo>
                  <a:lnTo>
                    <a:pt x="653736" y="10132"/>
                  </a:lnTo>
                  <a:lnTo>
                    <a:pt x="699973" y="21376"/>
                  </a:lnTo>
                  <a:lnTo>
                    <a:pt x="744689" y="36517"/>
                  </a:lnTo>
                  <a:lnTo>
                    <a:pt x="787664" y="55406"/>
                  </a:lnTo>
                  <a:lnTo>
                    <a:pt x="828672" y="77894"/>
                  </a:lnTo>
                  <a:lnTo>
                    <a:pt x="867492" y="103832"/>
                  </a:lnTo>
                  <a:lnTo>
                    <a:pt x="903899" y="133071"/>
                  </a:lnTo>
                  <a:lnTo>
                    <a:pt x="937671" y="165462"/>
                  </a:lnTo>
                  <a:lnTo>
                    <a:pt x="968585" y="200855"/>
                  </a:lnTo>
                  <a:lnTo>
                    <a:pt x="973141" y="207116"/>
                  </a:lnTo>
                  <a:lnTo>
                    <a:pt x="973141" y="850154"/>
                  </a:lnTo>
                  <a:close/>
                </a:path>
              </a:pathLst>
            </a:custGeom>
            <a:solidFill>
              <a:srgbClr val="FFD42F">
                <a:alpha val="698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170857" y="4293345"/>
              <a:ext cx="973455" cy="850265"/>
            </a:xfrm>
            <a:custGeom>
              <a:avLst/>
              <a:gdLst/>
              <a:ahLst/>
              <a:cxnLst/>
              <a:rect l="l" t="t" r="r" b="b"/>
              <a:pathLst>
                <a:path w="973454" h="850264">
                  <a:moveTo>
                    <a:pt x="95900" y="850154"/>
                  </a:moveTo>
                  <a:lnTo>
                    <a:pt x="64396" y="799926"/>
                  </a:lnTo>
                  <a:lnTo>
                    <a:pt x="44322" y="758921"/>
                  </a:lnTo>
                  <a:lnTo>
                    <a:pt x="28047" y="716909"/>
                  </a:lnTo>
                  <a:lnTo>
                    <a:pt x="15525" y="674115"/>
                  </a:lnTo>
                  <a:lnTo>
                    <a:pt x="6708" y="630765"/>
                  </a:lnTo>
                  <a:lnTo>
                    <a:pt x="1549" y="587082"/>
                  </a:lnTo>
                  <a:lnTo>
                    <a:pt x="0" y="543292"/>
                  </a:lnTo>
                  <a:lnTo>
                    <a:pt x="2014" y="499619"/>
                  </a:lnTo>
                  <a:lnTo>
                    <a:pt x="7544" y="456287"/>
                  </a:lnTo>
                  <a:lnTo>
                    <a:pt x="16542" y="413523"/>
                  </a:lnTo>
                  <a:lnTo>
                    <a:pt x="28962" y="371549"/>
                  </a:lnTo>
                  <a:lnTo>
                    <a:pt x="44756" y="330591"/>
                  </a:lnTo>
                  <a:lnTo>
                    <a:pt x="63877" y="290873"/>
                  </a:lnTo>
                  <a:lnTo>
                    <a:pt x="86278" y="252621"/>
                  </a:lnTo>
                  <a:lnTo>
                    <a:pt x="111910" y="216059"/>
                  </a:lnTo>
                  <a:lnTo>
                    <a:pt x="140728" y="181411"/>
                  </a:lnTo>
                  <a:lnTo>
                    <a:pt x="172683" y="148902"/>
                  </a:lnTo>
                  <a:lnTo>
                    <a:pt x="207728" y="118757"/>
                  </a:lnTo>
                  <a:lnTo>
                    <a:pt x="245817" y="91201"/>
                  </a:lnTo>
                  <a:lnTo>
                    <a:pt x="286888" y="66532"/>
                  </a:lnTo>
                  <a:lnTo>
                    <a:pt x="329642" y="45654"/>
                  </a:lnTo>
                  <a:lnTo>
                    <a:pt x="373813" y="28622"/>
                  </a:lnTo>
                  <a:lnTo>
                    <a:pt x="419137" y="15487"/>
                  </a:lnTo>
                  <a:lnTo>
                    <a:pt x="465347" y="6304"/>
                  </a:lnTo>
                  <a:lnTo>
                    <a:pt x="512178" y="1123"/>
                  </a:lnTo>
                  <a:lnTo>
                    <a:pt x="559363" y="0"/>
                  </a:lnTo>
                  <a:lnTo>
                    <a:pt x="606638" y="2985"/>
                  </a:lnTo>
                  <a:lnTo>
                    <a:pt x="653736" y="10132"/>
                  </a:lnTo>
                  <a:lnTo>
                    <a:pt x="699973" y="21376"/>
                  </a:lnTo>
                  <a:lnTo>
                    <a:pt x="744689" y="36517"/>
                  </a:lnTo>
                  <a:lnTo>
                    <a:pt x="787664" y="55406"/>
                  </a:lnTo>
                  <a:lnTo>
                    <a:pt x="828672" y="77894"/>
                  </a:lnTo>
                  <a:lnTo>
                    <a:pt x="867492" y="103832"/>
                  </a:lnTo>
                  <a:lnTo>
                    <a:pt x="903899" y="133071"/>
                  </a:lnTo>
                  <a:lnTo>
                    <a:pt x="937671" y="165462"/>
                  </a:lnTo>
                  <a:lnTo>
                    <a:pt x="968585" y="200855"/>
                  </a:lnTo>
                  <a:lnTo>
                    <a:pt x="973141" y="207116"/>
                  </a:lnTo>
                </a:path>
              </a:pathLst>
            </a:custGeom>
            <a:ln w="9524">
              <a:solidFill>
                <a:srgbClr val="FFD42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E16E">
              <a:alpha val="295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5911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0"/>
              </a:spcBef>
            </a:pPr>
            <a:r>
              <a:rPr dirty="0" sz="2500">
                <a:latin typeface="Arial MT"/>
                <a:cs typeface="Arial MT"/>
              </a:rPr>
              <a:t>Big</a:t>
            </a:r>
            <a:r>
              <a:rPr dirty="0" sz="2500" spc="25">
                <a:latin typeface="Arial MT"/>
                <a:cs typeface="Arial MT"/>
              </a:rPr>
              <a:t> </a:t>
            </a:r>
            <a:r>
              <a:rPr dirty="0" sz="2500" spc="-10">
                <a:latin typeface="Arial MT"/>
                <a:cs typeface="Arial MT"/>
              </a:rPr>
              <a:t>Picture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32384">
              <a:lnSpc>
                <a:spcPct val="114999"/>
              </a:lnSpc>
              <a:spcBef>
                <a:spcPts val="100"/>
              </a:spcBef>
            </a:pPr>
            <a:r>
              <a:rPr dirty="0"/>
              <a:t>DeliverEase</a:t>
            </a:r>
            <a:r>
              <a:rPr dirty="0" spc="-20"/>
              <a:t> </a:t>
            </a:r>
            <a:r>
              <a:rPr dirty="0"/>
              <a:t>provides</a:t>
            </a:r>
            <a:r>
              <a:rPr dirty="0" spc="-20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/>
              <a:t>user-friendly</a:t>
            </a:r>
            <a:r>
              <a:rPr dirty="0" spc="-20"/>
              <a:t> </a:t>
            </a:r>
            <a:r>
              <a:rPr dirty="0"/>
              <a:t>interface</a:t>
            </a:r>
            <a:r>
              <a:rPr dirty="0" spc="-15"/>
              <a:t> </a:t>
            </a:r>
            <a:r>
              <a:rPr dirty="0"/>
              <a:t>which</a:t>
            </a:r>
            <a:r>
              <a:rPr dirty="0" spc="-20"/>
              <a:t> </a:t>
            </a:r>
            <a:r>
              <a:rPr dirty="0"/>
              <a:t>allows</a:t>
            </a:r>
            <a:r>
              <a:rPr dirty="0" spc="-20"/>
              <a:t> </a:t>
            </a:r>
            <a:r>
              <a:rPr dirty="0"/>
              <a:t>users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select</a:t>
            </a:r>
            <a:r>
              <a:rPr dirty="0" spc="-15"/>
              <a:t> </a:t>
            </a:r>
            <a:r>
              <a:rPr dirty="0" spc="-25"/>
              <a:t>the </a:t>
            </a:r>
            <a:r>
              <a:rPr dirty="0"/>
              <a:t>restaurant</a:t>
            </a:r>
            <a:r>
              <a:rPr dirty="0" spc="-30"/>
              <a:t> </a:t>
            </a:r>
            <a:r>
              <a:rPr dirty="0"/>
              <a:t>or</a:t>
            </a:r>
            <a:r>
              <a:rPr dirty="0" spc="-20"/>
              <a:t> </a:t>
            </a:r>
            <a:r>
              <a:rPr dirty="0"/>
              <a:t>menu</a:t>
            </a:r>
            <a:r>
              <a:rPr dirty="0" spc="-20"/>
              <a:t> </a:t>
            </a:r>
            <a:r>
              <a:rPr dirty="0"/>
              <a:t>item</a:t>
            </a:r>
            <a:r>
              <a:rPr dirty="0" spc="-2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/>
              <a:t>their</a:t>
            </a:r>
            <a:r>
              <a:rPr dirty="0" spc="-20"/>
              <a:t> </a:t>
            </a:r>
            <a:r>
              <a:rPr dirty="0"/>
              <a:t>choice.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application</a:t>
            </a:r>
            <a:r>
              <a:rPr dirty="0" spc="-20"/>
              <a:t> </a:t>
            </a:r>
            <a:r>
              <a:rPr dirty="0"/>
              <a:t>eventually</a:t>
            </a:r>
            <a:r>
              <a:rPr dirty="0" spc="-20"/>
              <a:t> </a:t>
            </a:r>
            <a:r>
              <a:rPr dirty="0"/>
              <a:t>presents</a:t>
            </a:r>
            <a:r>
              <a:rPr dirty="0" spc="-15"/>
              <a:t> </a:t>
            </a:r>
            <a:r>
              <a:rPr dirty="0" spc="-25"/>
              <a:t>an </a:t>
            </a:r>
            <a:r>
              <a:rPr dirty="0"/>
              <a:t>inventory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/>
              <a:t>connected</a:t>
            </a:r>
            <a:r>
              <a:rPr dirty="0" spc="-20"/>
              <a:t> </a:t>
            </a:r>
            <a:r>
              <a:rPr dirty="0"/>
              <a:t>delivery</a:t>
            </a:r>
            <a:r>
              <a:rPr dirty="0" spc="-20"/>
              <a:t> </a:t>
            </a:r>
            <a:r>
              <a:rPr dirty="0"/>
              <a:t>services,</a:t>
            </a:r>
            <a:r>
              <a:rPr dirty="0" spc="-20"/>
              <a:t> </a:t>
            </a:r>
            <a:r>
              <a:rPr dirty="0"/>
              <a:t>along</a:t>
            </a:r>
            <a:r>
              <a:rPr dirty="0" spc="-20"/>
              <a:t> </a:t>
            </a:r>
            <a:r>
              <a:rPr dirty="0"/>
              <a:t>with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costs,</a:t>
            </a:r>
            <a:r>
              <a:rPr dirty="0" spc="-20"/>
              <a:t> </a:t>
            </a:r>
            <a:r>
              <a:rPr dirty="0"/>
              <a:t>delivery</a:t>
            </a:r>
            <a:r>
              <a:rPr dirty="0" spc="-20"/>
              <a:t> </a:t>
            </a:r>
            <a:r>
              <a:rPr dirty="0" spc="-10"/>
              <a:t>durations,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accessible</a:t>
            </a:r>
            <a:r>
              <a:rPr dirty="0" spc="-20"/>
              <a:t> </a:t>
            </a:r>
            <a:r>
              <a:rPr dirty="0"/>
              <a:t>discounts</a:t>
            </a:r>
            <a:r>
              <a:rPr dirty="0" spc="-15"/>
              <a:t> </a:t>
            </a:r>
            <a:r>
              <a:rPr dirty="0"/>
              <a:t>for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/>
              <a:t>chosen</a:t>
            </a:r>
            <a:r>
              <a:rPr dirty="0" spc="-20"/>
              <a:t> </a:t>
            </a:r>
            <a:r>
              <a:rPr dirty="0"/>
              <a:t>item.</a:t>
            </a:r>
            <a:r>
              <a:rPr dirty="0" spc="-20"/>
              <a:t> </a:t>
            </a:r>
            <a:r>
              <a:rPr dirty="0"/>
              <a:t>Customers</a:t>
            </a:r>
            <a:r>
              <a:rPr dirty="0" spc="-15"/>
              <a:t> </a:t>
            </a:r>
            <a:r>
              <a:rPr dirty="0"/>
              <a:t>are</a:t>
            </a:r>
            <a:r>
              <a:rPr dirty="0" spc="-20"/>
              <a:t> </a:t>
            </a:r>
            <a:r>
              <a:rPr dirty="0"/>
              <a:t>able</a:t>
            </a:r>
            <a:r>
              <a:rPr dirty="0" spc="-15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view</a:t>
            </a:r>
            <a:r>
              <a:rPr dirty="0" spc="-15"/>
              <a:t> </a:t>
            </a:r>
            <a:r>
              <a:rPr dirty="0" spc="-25"/>
              <a:t>the </a:t>
            </a:r>
            <a:r>
              <a:rPr dirty="0"/>
              <a:t>comparison</a:t>
            </a:r>
            <a:r>
              <a:rPr dirty="0" spc="-30"/>
              <a:t> </a:t>
            </a:r>
            <a:r>
              <a:rPr dirty="0"/>
              <a:t>list,</a:t>
            </a:r>
            <a:r>
              <a:rPr dirty="0" spc="-15"/>
              <a:t> </a:t>
            </a:r>
            <a:r>
              <a:rPr dirty="0"/>
              <a:t>pick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/>
              <a:t>exact</a:t>
            </a:r>
            <a:r>
              <a:rPr dirty="0" spc="-20"/>
              <a:t> </a:t>
            </a:r>
            <a:r>
              <a:rPr dirty="0"/>
              <a:t>food</a:t>
            </a:r>
            <a:r>
              <a:rPr dirty="0" spc="-15"/>
              <a:t> </a:t>
            </a:r>
            <a:r>
              <a:rPr dirty="0"/>
              <a:t>item</a:t>
            </a:r>
            <a:r>
              <a:rPr dirty="0" spc="-15"/>
              <a:t> </a:t>
            </a:r>
            <a:r>
              <a:rPr dirty="0"/>
              <a:t>they</a:t>
            </a:r>
            <a:r>
              <a:rPr dirty="0" spc="-15"/>
              <a:t> </a:t>
            </a:r>
            <a:r>
              <a:rPr dirty="0"/>
              <a:t>want,</a:t>
            </a:r>
            <a:r>
              <a:rPr dirty="0" spc="-15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add</a:t>
            </a:r>
            <a:r>
              <a:rPr dirty="0" spc="-15"/>
              <a:t> </a:t>
            </a:r>
            <a:r>
              <a:rPr dirty="0"/>
              <a:t>products</a:t>
            </a:r>
            <a:r>
              <a:rPr dirty="0" spc="-15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 spc="-10"/>
              <a:t>cart.</a:t>
            </a:r>
          </a:p>
          <a:p>
            <a:pPr algn="just" marL="12700" marR="5080">
              <a:lnSpc>
                <a:spcPct val="114999"/>
              </a:lnSpc>
            </a:pPr>
            <a:r>
              <a:rPr dirty="0"/>
              <a:t>When</a:t>
            </a:r>
            <a:r>
              <a:rPr dirty="0" spc="-30"/>
              <a:t> </a:t>
            </a:r>
            <a:r>
              <a:rPr dirty="0"/>
              <a:t>finished,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/>
              <a:t>cart</a:t>
            </a:r>
            <a:r>
              <a:rPr dirty="0" spc="-20"/>
              <a:t> </a:t>
            </a:r>
            <a:r>
              <a:rPr dirty="0"/>
              <a:t>sends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/>
              <a:t>order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/>
              <a:t>phone</a:t>
            </a:r>
            <a:r>
              <a:rPr dirty="0" spc="-20"/>
              <a:t> </a:t>
            </a:r>
            <a:r>
              <a:rPr dirty="0"/>
              <a:t>app</a:t>
            </a:r>
            <a:r>
              <a:rPr dirty="0" spc="-20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selected</a:t>
            </a:r>
            <a:r>
              <a:rPr dirty="0" spc="-15"/>
              <a:t> </a:t>
            </a:r>
            <a:r>
              <a:rPr dirty="0" spc="-10"/>
              <a:t>delivery </a:t>
            </a:r>
            <a:r>
              <a:rPr dirty="0"/>
              <a:t>service</a:t>
            </a:r>
            <a:r>
              <a:rPr dirty="0" spc="-25"/>
              <a:t> </a:t>
            </a:r>
            <a:r>
              <a:rPr dirty="0"/>
              <a:t>for</a:t>
            </a:r>
            <a:r>
              <a:rPr dirty="0" spc="-25"/>
              <a:t> </a:t>
            </a:r>
            <a:r>
              <a:rPr dirty="0"/>
              <a:t>completion.</a:t>
            </a:r>
            <a:r>
              <a:rPr dirty="0" spc="-25"/>
              <a:t> </a:t>
            </a:r>
            <a:r>
              <a:rPr dirty="0"/>
              <a:t>DeliverEase</a:t>
            </a:r>
            <a:r>
              <a:rPr dirty="0" spc="-25"/>
              <a:t> </a:t>
            </a:r>
            <a:r>
              <a:rPr dirty="0"/>
              <a:t>keeps</a:t>
            </a:r>
            <a:r>
              <a:rPr dirty="0" spc="-20"/>
              <a:t> </a:t>
            </a:r>
            <a:r>
              <a:rPr dirty="0"/>
              <a:t>order</a:t>
            </a:r>
            <a:r>
              <a:rPr dirty="0" spc="-25"/>
              <a:t> </a:t>
            </a:r>
            <a:r>
              <a:rPr dirty="0"/>
              <a:t>details</a:t>
            </a:r>
            <a:r>
              <a:rPr dirty="0" spc="-25"/>
              <a:t> </a:t>
            </a:r>
            <a:r>
              <a:rPr dirty="0"/>
              <a:t>for</a:t>
            </a:r>
            <a:r>
              <a:rPr dirty="0" spc="-25"/>
              <a:t> </a:t>
            </a:r>
            <a:r>
              <a:rPr dirty="0"/>
              <a:t>convenience</a:t>
            </a:r>
            <a:r>
              <a:rPr dirty="0" spc="-25"/>
              <a:t> </a:t>
            </a:r>
            <a:r>
              <a:rPr dirty="0"/>
              <a:t>but</a:t>
            </a:r>
            <a:r>
              <a:rPr dirty="0" spc="-20"/>
              <a:t> does </a:t>
            </a:r>
            <a:r>
              <a:rPr dirty="0"/>
              <a:t>not</a:t>
            </a:r>
            <a:r>
              <a:rPr dirty="0" spc="-40"/>
              <a:t> </a:t>
            </a:r>
            <a:r>
              <a:rPr dirty="0"/>
              <a:t>store</a:t>
            </a:r>
            <a:r>
              <a:rPr dirty="0" spc="-30"/>
              <a:t> </a:t>
            </a:r>
            <a:r>
              <a:rPr dirty="0"/>
              <a:t>financial</a:t>
            </a:r>
            <a:r>
              <a:rPr dirty="0" spc="-25"/>
              <a:t> </a:t>
            </a:r>
            <a:r>
              <a:rPr dirty="0" spc="-10"/>
              <a:t>information.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63873"/>
            <a:ext cx="1888489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35"/>
              <a:t>Storyboard</a:t>
            </a:r>
            <a:endParaRPr sz="25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908274"/>
            <a:ext cx="4718685" cy="4235450"/>
            <a:chOff x="0" y="908274"/>
            <a:chExt cx="4718685" cy="42354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31009"/>
              <a:ext cx="2195464" cy="27124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5275" y="908274"/>
              <a:ext cx="1211049" cy="20775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724" y="2693374"/>
              <a:ext cx="899824" cy="16831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0412" y="2164299"/>
              <a:ext cx="1412249" cy="27412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258812" y="1770399"/>
              <a:ext cx="3455035" cy="1764664"/>
            </a:xfrm>
            <a:custGeom>
              <a:avLst/>
              <a:gdLst/>
              <a:ahLst/>
              <a:cxnLst/>
              <a:rect l="l" t="t" r="r" b="b"/>
              <a:pathLst>
                <a:path w="3455035" h="1764664">
                  <a:moveTo>
                    <a:pt x="0" y="600949"/>
                  </a:moveTo>
                  <a:lnTo>
                    <a:pt x="9485" y="548047"/>
                  </a:lnTo>
                  <a:lnTo>
                    <a:pt x="36856" y="495881"/>
                  </a:lnTo>
                  <a:lnTo>
                    <a:pt x="80489" y="445189"/>
                  </a:lnTo>
                  <a:lnTo>
                    <a:pt x="138755" y="396705"/>
                  </a:lnTo>
                  <a:lnTo>
                    <a:pt x="172868" y="373522"/>
                  </a:lnTo>
                  <a:lnTo>
                    <a:pt x="210030" y="351167"/>
                  </a:lnTo>
                  <a:lnTo>
                    <a:pt x="250037" y="329733"/>
                  </a:lnTo>
                  <a:lnTo>
                    <a:pt x="292687" y="309312"/>
                  </a:lnTo>
                  <a:lnTo>
                    <a:pt x="337776" y="289995"/>
                  </a:lnTo>
                  <a:lnTo>
                    <a:pt x="385100" y="271875"/>
                  </a:lnTo>
                  <a:lnTo>
                    <a:pt x="434457" y="255044"/>
                  </a:lnTo>
                  <a:lnTo>
                    <a:pt x="485644" y="239594"/>
                  </a:lnTo>
                  <a:lnTo>
                    <a:pt x="538456" y="225617"/>
                  </a:lnTo>
                  <a:lnTo>
                    <a:pt x="592692" y="213204"/>
                  </a:lnTo>
                  <a:lnTo>
                    <a:pt x="648146" y="202449"/>
                  </a:lnTo>
                  <a:lnTo>
                    <a:pt x="704618" y="193443"/>
                  </a:lnTo>
                  <a:lnTo>
                    <a:pt x="761902" y="186277"/>
                  </a:lnTo>
                  <a:lnTo>
                    <a:pt x="819795" y="181046"/>
                  </a:lnTo>
                  <a:lnTo>
                    <a:pt x="878096" y="177839"/>
                  </a:lnTo>
                  <a:lnTo>
                    <a:pt x="936599" y="176749"/>
                  </a:lnTo>
                </a:path>
                <a:path w="3455035" h="1764664">
                  <a:moveTo>
                    <a:pt x="1541987" y="1215449"/>
                  </a:moveTo>
                  <a:lnTo>
                    <a:pt x="1544337" y="1266851"/>
                  </a:lnTo>
                  <a:lnTo>
                    <a:pt x="1551185" y="1317850"/>
                  </a:lnTo>
                  <a:lnTo>
                    <a:pt x="1562232" y="1368046"/>
                  </a:lnTo>
                  <a:lnTo>
                    <a:pt x="1577179" y="1417035"/>
                  </a:lnTo>
                  <a:lnTo>
                    <a:pt x="1595724" y="1464416"/>
                  </a:lnTo>
                  <a:lnTo>
                    <a:pt x="1617569" y="1509786"/>
                  </a:lnTo>
                  <a:lnTo>
                    <a:pt x="1642413" y="1552744"/>
                  </a:lnTo>
                  <a:lnTo>
                    <a:pt x="1669956" y="1592887"/>
                  </a:lnTo>
                  <a:lnTo>
                    <a:pt x="1699899" y="1629813"/>
                  </a:lnTo>
                  <a:lnTo>
                    <a:pt x="1731941" y="1663120"/>
                  </a:lnTo>
                  <a:lnTo>
                    <a:pt x="1765783" y="1692406"/>
                  </a:lnTo>
                  <a:lnTo>
                    <a:pt x="1801124" y="1717269"/>
                  </a:lnTo>
                  <a:lnTo>
                    <a:pt x="1837665" y="1737307"/>
                  </a:lnTo>
                  <a:lnTo>
                    <a:pt x="1875106" y="1752118"/>
                  </a:lnTo>
                  <a:lnTo>
                    <a:pt x="1913147" y="1761299"/>
                  </a:lnTo>
                  <a:lnTo>
                    <a:pt x="1951487" y="1764449"/>
                  </a:lnTo>
                </a:path>
                <a:path w="3455035" h="1764664">
                  <a:moveTo>
                    <a:pt x="2657725" y="393899"/>
                  </a:moveTo>
                  <a:lnTo>
                    <a:pt x="2669278" y="335011"/>
                  </a:lnTo>
                  <a:lnTo>
                    <a:pt x="2702345" y="277305"/>
                  </a:lnTo>
                  <a:lnTo>
                    <a:pt x="2754536" y="221962"/>
                  </a:lnTo>
                  <a:lnTo>
                    <a:pt x="2787055" y="195546"/>
                  </a:lnTo>
                  <a:lnTo>
                    <a:pt x="2823459" y="170164"/>
                  </a:lnTo>
                  <a:lnTo>
                    <a:pt x="2863448" y="145964"/>
                  </a:lnTo>
                  <a:lnTo>
                    <a:pt x="2906725" y="123093"/>
                  </a:lnTo>
                  <a:lnTo>
                    <a:pt x="2952989" y="101700"/>
                  </a:lnTo>
                  <a:lnTo>
                    <a:pt x="3001942" y="81931"/>
                  </a:lnTo>
                  <a:lnTo>
                    <a:pt x="3053286" y="63934"/>
                  </a:lnTo>
                  <a:lnTo>
                    <a:pt x="3106721" y="47858"/>
                  </a:lnTo>
                  <a:lnTo>
                    <a:pt x="3161950" y="33850"/>
                  </a:lnTo>
                  <a:lnTo>
                    <a:pt x="3218672" y="22058"/>
                  </a:lnTo>
                  <a:lnTo>
                    <a:pt x="3276589" y="12629"/>
                  </a:lnTo>
                  <a:lnTo>
                    <a:pt x="3335403" y="5711"/>
                  </a:lnTo>
                  <a:lnTo>
                    <a:pt x="3394814" y="1452"/>
                  </a:lnTo>
                  <a:lnTo>
                    <a:pt x="345452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4803312" y="676350"/>
            <a:ext cx="4340860" cy="4467225"/>
            <a:chOff x="4803312" y="676350"/>
            <a:chExt cx="4340860" cy="446722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9300" y="676350"/>
              <a:ext cx="1529105" cy="32511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3312" y="1017724"/>
              <a:ext cx="1278995" cy="274127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5099" y="2271100"/>
              <a:ext cx="1442037" cy="277214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442810" y="1720000"/>
              <a:ext cx="2068830" cy="2429510"/>
            </a:xfrm>
            <a:custGeom>
              <a:avLst/>
              <a:gdLst/>
              <a:ahLst/>
              <a:cxnLst/>
              <a:rect l="l" t="t" r="r" b="b"/>
              <a:pathLst>
                <a:path w="2068829" h="2429510">
                  <a:moveTo>
                    <a:pt x="0" y="2038999"/>
                  </a:moveTo>
                  <a:lnTo>
                    <a:pt x="11288" y="2097349"/>
                  </a:lnTo>
                  <a:lnTo>
                    <a:pt x="43595" y="2154528"/>
                  </a:lnTo>
                  <a:lnTo>
                    <a:pt x="94587" y="2209365"/>
                  </a:lnTo>
                  <a:lnTo>
                    <a:pt x="126360" y="2235539"/>
                  </a:lnTo>
                  <a:lnTo>
                    <a:pt x="161927" y="2260689"/>
                  </a:lnTo>
                  <a:lnTo>
                    <a:pt x="200998" y="2284668"/>
                  </a:lnTo>
                  <a:lnTo>
                    <a:pt x="243281" y="2307330"/>
                  </a:lnTo>
                  <a:lnTo>
                    <a:pt x="288482" y="2328528"/>
                  </a:lnTo>
                  <a:lnTo>
                    <a:pt x="336311" y="2348117"/>
                  </a:lnTo>
                  <a:lnTo>
                    <a:pt x="386476" y="2365948"/>
                  </a:lnTo>
                  <a:lnTo>
                    <a:pt x="438684" y="2381878"/>
                  </a:lnTo>
                  <a:lnTo>
                    <a:pt x="492644" y="2395758"/>
                  </a:lnTo>
                  <a:lnTo>
                    <a:pt x="548063" y="2407442"/>
                  </a:lnTo>
                  <a:lnTo>
                    <a:pt x="604651" y="2416785"/>
                  </a:lnTo>
                  <a:lnTo>
                    <a:pt x="662114" y="2423640"/>
                  </a:lnTo>
                  <a:lnTo>
                    <a:pt x="720161" y="2427860"/>
                  </a:lnTo>
                  <a:lnTo>
                    <a:pt x="778499" y="2429299"/>
                  </a:lnTo>
                </a:path>
                <a:path w="2068829" h="2429510">
                  <a:moveTo>
                    <a:pt x="1473307" y="551099"/>
                  </a:moveTo>
                  <a:lnTo>
                    <a:pt x="1475737" y="507632"/>
                  </a:lnTo>
                  <a:lnTo>
                    <a:pt x="1482852" y="464405"/>
                  </a:lnTo>
                  <a:lnTo>
                    <a:pt x="1494394" y="421660"/>
                  </a:lnTo>
                  <a:lnTo>
                    <a:pt x="1510100" y="379639"/>
                  </a:lnTo>
                  <a:lnTo>
                    <a:pt x="1529712" y="338582"/>
                  </a:lnTo>
                  <a:lnTo>
                    <a:pt x="1552968" y="298730"/>
                  </a:lnTo>
                  <a:lnTo>
                    <a:pt x="1579608" y="260324"/>
                  </a:lnTo>
                  <a:lnTo>
                    <a:pt x="1609373" y="223605"/>
                  </a:lnTo>
                  <a:lnTo>
                    <a:pt x="1642001" y="188815"/>
                  </a:lnTo>
                  <a:lnTo>
                    <a:pt x="1677232" y="156194"/>
                  </a:lnTo>
                  <a:lnTo>
                    <a:pt x="1714806" y="125984"/>
                  </a:lnTo>
                  <a:lnTo>
                    <a:pt x="1754463" y="98425"/>
                  </a:lnTo>
                  <a:lnTo>
                    <a:pt x="1795942" y="73758"/>
                  </a:lnTo>
                  <a:lnTo>
                    <a:pt x="1838983" y="52225"/>
                  </a:lnTo>
                  <a:lnTo>
                    <a:pt x="1883326" y="34067"/>
                  </a:lnTo>
                  <a:lnTo>
                    <a:pt x="1928710" y="19524"/>
                  </a:lnTo>
                  <a:lnTo>
                    <a:pt x="1974875" y="8838"/>
                  </a:lnTo>
                  <a:lnTo>
                    <a:pt x="2021561" y="2249"/>
                  </a:lnTo>
                  <a:lnTo>
                    <a:pt x="206850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1152" y="4194651"/>
              <a:ext cx="982847" cy="94884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45682" y="2122456"/>
            <a:ext cx="1049655" cy="360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595959"/>
                </a:solidFill>
                <a:latin typeface="Arial"/>
                <a:cs typeface="Arial"/>
              </a:rPr>
              <a:t>Step</a:t>
            </a:r>
            <a:r>
              <a:rPr dirty="0" sz="11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595959"/>
                </a:solidFill>
                <a:latin typeface="Arial"/>
                <a:cs typeface="Arial"/>
              </a:rPr>
              <a:t>1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: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User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595959"/>
                </a:solidFill>
                <a:latin typeface="Arial MT"/>
                <a:cs typeface="Arial MT"/>
              </a:rPr>
              <a:t>will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Login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479350" y="939562"/>
            <a:ext cx="1010919" cy="799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dirty="0" sz="1100" b="1">
                <a:solidFill>
                  <a:srgbClr val="595959"/>
                </a:solidFill>
                <a:latin typeface="Arial"/>
                <a:cs typeface="Arial"/>
              </a:rPr>
              <a:t>Step</a:t>
            </a:r>
            <a:r>
              <a:rPr dirty="0" sz="11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595959"/>
                </a:solidFill>
                <a:latin typeface="Arial"/>
                <a:cs typeface="Arial"/>
              </a:rPr>
              <a:t>2</a:t>
            </a:r>
            <a:r>
              <a:rPr dirty="0" sz="11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:</a:t>
            </a:r>
            <a:r>
              <a:rPr dirty="0" sz="1100" spc="-20">
                <a:solidFill>
                  <a:srgbClr val="595959"/>
                </a:solidFill>
                <a:latin typeface="Arial MT"/>
                <a:cs typeface="Arial MT"/>
              </a:rPr>
              <a:t> Home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page</a:t>
            </a:r>
            <a:r>
              <a:rPr dirty="0" sz="1100" spc="-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opens,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search</a:t>
            </a:r>
            <a:r>
              <a:rPr dirty="0" sz="11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or</a:t>
            </a:r>
            <a:r>
              <a:rPr dirty="0" sz="11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select service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95675" y="4168319"/>
            <a:ext cx="81534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595959"/>
                </a:solidFill>
                <a:latin typeface="Arial"/>
                <a:cs typeface="Arial"/>
              </a:rPr>
              <a:t>Step</a:t>
            </a:r>
            <a:r>
              <a:rPr dirty="0" sz="10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: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Find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your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search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result,</a:t>
            </a:r>
            <a:r>
              <a:rPr dirty="0" sz="1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choose </a:t>
            </a:r>
            <a:r>
              <a:rPr dirty="0" sz="1000">
                <a:solidFill>
                  <a:srgbClr val="595959"/>
                </a:solidFill>
                <a:latin typeface="Arial MT"/>
                <a:cs typeface="Arial MT"/>
              </a:rPr>
              <a:t>your</a:t>
            </a:r>
            <a:r>
              <a:rPr dirty="0" sz="1000" spc="-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595959"/>
                </a:solidFill>
                <a:latin typeface="Arial MT"/>
                <a:cs typeface="Arial MT"/>
              </a:rPr>
              <a:t>food </a:t>
            </a:r>
            <a:r>
              <a:rPr dirty="0" sz="1000" spc="-10">
                <a:solidFill>
                  <a:srgbClr val="595959"/>
                </a:solidFill>
                <a:latin typeface="Arial MT"/>
                <a:cs typeface="Arial MT"/>
              </a:rPr>
              <a:t>Partner.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193850" y="1167612"/>
            <a:ext cx="925194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595959"/>
                </a:solidFill>
                <a:latin typeface="Arial"/>
                <a:cs typeface="Arial"/>
              </a:rPr>
              <a:t>Step</a:t>
            </a:r>
            <a:r>
              <a:rPr dirty="0" sz="11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595959"/>
                </a:solidFill>
                <a:latin typeface="Arial"/>
                <a:cs typeface="Arial"/>
              </a:rPr>
              <a:t>4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: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Select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11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restaurant.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432775" y="67436"/>
            <a:ext cx="143002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595959"/>
                </a:solidFill>
                <a:latin typeface="Arial"/>
                <a:cs typeface="Arial"/>
              </a:rPr>
              <a:t>Step</a:t>
            </a:r>
            <a:r>
              <a:rPr dirty="0" sz="11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595959"/>
                </a:solidFill>
                <a:latin typeface="Arial"/>
                <a:cs typeface="Arial"/>
              </a:rPr>
              <a:t>5&amp;6</a:t>
            </a:r>
            <a:r>
              <a:rPr dirty="0" sz="11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:</a:t>
            </a:r>
            <a:r>
              <a:rPr dirty="0" sz="11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Review</a:t>
            </a:r>
            <a:r>
              <a:rPr dirty="0" sz="11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the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cart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95959"/>
                </a:solidFill>
                <a:latin typeface="Arial MT"/>
                <a:cs typeface="Arial MT"/>
              </a:rPr>
              <a:t>proceed</a:t>
            </a:r>
            <a:r>
              <a:rPr dirty="0" sz="11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595959"/>
                </a:solidFill>
                <a:latin typeface="Arial MT"/>
                <a:cs typeface="Arial MT"/>
              </a:rPr>
              <a:t>for </a:t>
            </a:r>
            <a:r>
              <a:rPr dirty="0" sz="1100" spc="-10">
                <a:solidFill>
                  <a:srgbClr val="595959"/>
                </a:solidFill>
                <a:latin typeface="Arial MT"/>
                <a:cs typeface="Arial MT"/>
              </a:rPr>
              <a:t>payment.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3879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0"/>
              </a:spcBef>
            </a:pPr>
            <a:r>
              <a:rPr dirty="0" sz="2900" spc="-110"/>
              <a:t>Target</a:t>
            </a:r>
            <a:r>
              <a:rPr dirty="0" sz="2900" spc="-320"/>
              <a:t> </a:t>
            </a:r>
            <a:r>
              <a:rPr dirty="0" sz="2900" spc="-60"/>
              <a:t>Audience</a:t>
            </a:r>
            <a:endParaRPr sz="2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8637" y="700087"/>
            <a:ext cx="1685924" cy="34575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689" y="1349779"/>
            <a:ext cx="2660860" cy="262470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2797" y="1766760"/>
            <a:ext cx="2272099" cy="217046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64475" y="4246805"/>
            <a:ext cx="92836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Students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44725" y="4246805"/>
            <a:ext cx="2294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Working</a:t>
            </a:r>
            <a:r>
              <a:rPr dirty="0" sz="1800" spc="-8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Professionals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763625" y="4330606"/>
            <a:ext cx="1626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Old</a:t>
            </a:r>
            <a:r>
              <a:rPr dirty="0" sz="18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dirty="0" sz="18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Retired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D42F">
              <a:alpha val="698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450" y="1695901"/>
            <a:ext cx="481584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360">
                <a:solidFill>
                  <a:srgbClr val="FFFFFF"/>
                </a:solidFill>
              </a:rPr>
              <a:t>User</a:t>
            </a:r>
            <a:r>
              <a:rPr dirty="0" sz="5600" spc="-680">
                <a:solidFill>
                  <a:srgbClr val="FFFFFF"/>
                </a:solidFill>
              </a:rPr>
              <a:t> </a:t>
            </a:r>
            <a:r>
              <a:rPr dirty="0" sz="5600" spc="-180">
                <a:solidFill>
                  <a:srgbClr val="FFFFFF"/>
                </a:solidFill>
              </a:rPr>
              <a:t>Persona</a:t>
            </a:r>
            <a:endParaRPr sz="5600"/>
          </a:p>
        </p:txBody>
      </p:sp>
      <p:grpSp>
        <p:nvGrpSpPr>
          <p:cNvPr id="4" name="object 4" descr=""/>
          <p:cNvGrpSpPr/>
          <p:nvPr/>
        </p:nvGrpSpPr>
        <p:grpSpPr>
          <a:xfrm>
            <a:off x="5619511" y="0"/>
            <a:ext cx="3524885" cy="5143500"/>
            <a:chOff x="5619511" y="0"/>
            <a:chExt cx="3524885" cy="51435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750" y="1264412"/>
              <a:ext cx="3429249" cy="26146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9699" y="2743800"/>
              <a:ext cx="1974300" cy="23996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9688" y="0"/>
              <a:ext cx="1974311" cy="271847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9511" y="3205151"/>
              <a:ext cx="2010661" cy="1938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Canvas - DeliverEase </dc:title>
  <dcterms:created xsi:type="dcterms:W3CDTF">2025-04-05T14:44:46Z</dcterms:created>
  <dcterms:modified xsi:type="dcterms:W3CDTF">2025-04-05T14:44:46Z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2025-04-05T00:00:00Z</vt:filetime>
  </property>
  <property fmtid="{D5CDD505-2E9C-101B-9397-08002B2CF9AE}" pid="3" name="Creator">
    <vt:lpwstr>Google</vt:lpwstr>
  </property>
  <property fmtid="{D5CDD505-2E9C-101B-9397-08002B2CF9AE}" pid="4" name="LastSaved">
    <vt:filetime>2025-04-05T00:00:00Z</vt:filetime>
  </property>
</Properties>
</file>